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74" r:id="rId3"/>
    <p:sldId id="315" r:id="rId4"/>
    <p:sldId id="337" r:id="rId5"/>
    <p:sldId id="313" r:id="rId6"/>
    <p:sldId id="310" r:id="rId7"/>
    <p:sldId id="317" r:id="rId8"/>
    <p:sldId id="341" r:id="rId9"/>
    <p:sldId id="309" r:id="rId10"/>
    <p:sldId id="326" r:id="rId11"/>
    <p:sldId id="311" r:id="rId12"/>
    <p:sldId id="343" r:id="rId13"/>
    <p:sldId id="314" r:id="rId14"/>
    <p:sldId id="312" r:id="rId15"/>
    <p:sldId id="328" r:id="rId16"/>
    <p:sldId id="280" r:id="rId17"/>
    <p:sldId id="281" r:id="rId18"/>
    <p:sldId id="329" r:id="rId19"/>
    <p:sldId id="342" r:id="rId20"/>
    <p:sldId id="31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9" d="100"/>
          <a:sy n="89" d="100"/>
        </p:scale>
        <p:origin x="120" y="40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617C3-40D7-437D-83EF-0831A8976BD4}"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83339-7421-4AEC-B8F1-94EE5040F17C}" type="slidenum">
              <a:rPr lang="en-US" smtClean="0"/>
              <a:t>‹#›</a:t>
            </a:fld>
            <a:endParaRPr lang="en-US"/>
          </a:p>
        </p:txBody>
      </p:sp>
    </p:spTree>
    <p:extLst>
      <p:ext uri="{BB962C8B-B14F-4D97-AF65-F5344CB8AC3E}">
        <p14:creationId xmlns:p14="http://schemas.microsoft.com/office/powerpoint/2010/main" val="1681402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is open book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0467DD-B97D-465D-A7FB-1EC893D02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952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0467DD-B97D-465D-A7FB-1EC893D02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621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0467DD-B97D-465D-A7FB-1EC893D02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907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947E9-B606-8716-7F50-D98242E9A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C7041B-70C8-9396-E99D-205918BA4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38179E-D281-6B30-FB46-FD6A6FFF60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18AFB8-7C1E-5AC8-6979-366D872CBA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0467DD-B97D-465D-A7FB-1EC893D02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103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86998-DEFA-4AE9-A78E-E7799B1D85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8EFEA0-4C90-4CCE-97DB-DC5AD5E8BC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5BF60B-23E8-4644-B500-37E9616CFBD4}"/>
              </a:ext>
            </a:extLst>
          </p:cNvPr>
          <p:cNvSpPr>
            <a:spLocks noGrp="1"/>
          </p:cNvSpPr>
          <p:nvPr>
            <p:ph type="dt" sz="half" idx="10"/>
          </p:nvPr>
        </p:nvSpPr>
        <p:spPr/>
        <p:txBody>
          <a:bodyPr/>
          <a:lstStyle/>
          <a:p>
            <a:fld id="{65883E87-B3EF-4019-A71A-1390ADBE2A80}" type="datetimeFigureOut">
              <a:rPr lang="en-US" smtClean="0"/>
              <a:t>2/20/2024</a:t>
            </a:fld>
            <a:endParaRPr lang="en-US"/>
          </a:p>
        </p:txBody>
      </p:sp>
      <p:sp>
        <p:nvSpPr>
          <p:cNvPr id="5" name="Footer Placeholder 4">
            <a:extLst>
              <a:ext uri="{FF2B5EF4-FFF2-40B4-BE49-F238E27FC236}">
                <a16:creationId xmlns:a16="http://schemas.microsoft.com/office/drawing/2014/main" id="{A8486845-9B44-4AE2-A622-30F67509E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3A564-E43F-4960-BEA5-FCAAD31763DA}"/>
              </a:ext>
            </a:extLst>
          </p:cNvPr>
          <p:cNvSpPr>
            <a:spLocks noGrp="1"/>
          </p:cNvSpPr>
          <p:nvPr>
            <p:ph type="sldNum" sz="quarter" idx="12"/>
          </p:nvPr>
        </p:nvSpPr>
        <p:spPr/>
        <p:txBody>
          <a:bodyPr/>
          <a:lstStyle/>
          <a:p>
            <a:fld id="{640B4DB9-393F-4CAE-AFCB-0CAB52EEBC16}" type="slidenum">
              <a:rPr lang="en-US" smtClean="0"/>
              <a:t>‹#›</a:t>
            </a:fld>
            <a:endParaRPr lang="en-US"/>
          </a:p>
        </p:txBody>
      </p:sp>
    </p:spTree>
    <p:extLst>
      <p:ext uri="{BB962C8B-B14F-4D97-AF65-F5344CB8AC3E}">
        <p14:creationId xmlns:p14="http://schemas.microsoft.com/office/powerpoint/2010/main" val="423051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6820-B803-47A8-A1DD-EF8F205705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FE1CF8-A2CB-4D84-987E-9A00897703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F6FE8-5525-44D2-AF7B-DC09401D8A00}"/>
              </a:ext>
            </a:extLst>
          </p:cNvPr>
          <p:cNvSpPr>
            <a:spLocks noGrp="1"/>
          </p:cNvSpPr>
          <p:nvPr>
            <p:ph type="dt" sz="half" idx="10"/>
          </p:nvPr>
        </p:nvSpPr>
        <p:spPr/>
        <p:txBody>
          <a:bodyPr/>
          <a:lstStyle/>
          <a:p>
            <a:fld id="{65883E87-B3EF-4019-A71A-1390ADBE2A80}" type="datetimeFigureOut">
              <a:rPr lang="en-US" smtClean="0"/>
              <a:t>2/20/2024</a:t>
            </a:fld>
            <a:endParaRPr lang="en-US"/>
          </a:p>
        </p:txBody>
      </p:sp>
      <p:sp>
        <p:nvSpPr>
          <p:cNvPr id="5" name="Footer Placeholder 4">
            <a:extLst>
              <a:ext uri="{FF2B5EF4-FFF2-40B4-BE49-F238E27FC236}">
                <a16:creationId xmlns:a16="http://schemas.microsoft.com/office/drawing/2014/main" id="{4B223C3F-5592-4806-A325-C4C959712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6EFB7-761A-4880-9A48-516BA9A21E4D}"/>
              </a:ext>
            </a:extLst>
          </p:cNvPr>
          <p:cNvSpPr>
            <a:spLocks noGrp="1"/>
          </p:cNvSpPr>
          <p:nvPr>
            <p:ph type="sldNum" sz="quarter" idx="12"/>
          </p:nvPr>
        </p:nvSpPr>
        <p:spPr/>
        <p:txBody>
          <a:bodyPr/>
          <a:lstStyle/>
          <a:p>
            <a:fld id="{640B4DB9-393F-4CAE-AFCB-0CAB52EEBC16}" type="slidenum">
              <a:rPr lang="en-US" smtClean="0"/>
              <a:t>‹#›</a:t>
            </a:fld>
            <a:endParaRPr lang="en-US"/>
          </a:p>
        </p:txBody>
      </p:sp>
    </p:spTree>
    <p:extLst>
      <p:ext uri="{BB962C8B-B14F-4D97-AF65-F5344CB8AC3E}">
        <p14:creationId xmlns:p14="http://schemas.microsoft.com/office/powerpoint/2010/main" val="1391335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758E2E-59BE-4B34-9273-64E60FC08B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C02CF0-9A1D-4438-9214-C17E860C99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84551-E18C-4A85-B1A9-4D9F24B1AE99}"/>
              </a:ext>
            </a:extLst>
          </p:cNvPr>
          <p:cNvSpPr>
            <a:spLocks noGrp="1"/>
          </p:cNvSpPr>
          <p:nvPr>
            <p:ph type="dt" sz="half" idx="10"/>
          </p:nvPr>
        </p:nvSpPr>
        <p:spPr/>
        <p:txBody>
          <a:bodyPr/>
          <a:lstStyle/>
          <a:p>
            <a:fld id="{65883E87-B3EF-4019-A71A-1390ADBE2A80}" type="datetimeFigureOut">
              <a:rPr lang="en-US" smtClean="0"/>
              <a:t>2/20/2024</a:t>
            </a:fld>
            <a:endParaRPr lang="en-US"/>
          </a:p>
        </p:txBody>
      </p:sp>
      <p:sp>
        <p:nvSpPr>
          <p:cNvPr id="5" name="Footer Placeholder 4">
            <a:extLst>
              <a:ext uri="{FF2B5EF4-FFF2-40B4-BE49-F238E27FC236}">
                <a16:creationId xmlns:a16="http://schemas.microsoft.com/office/drawing/2014/main" id="{0119F7A7-00C2-4FFF-B38C-7D3C5AA01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D5AF7-9066-426D-8656-5F91EA34EC5F}"/>
              </a:ext>
            </a:extLst>
          </p:cNvPr>
          <p:cNvSpPr>
            <a:spLocks noGrp="1"/>
          </p:cNvSpPr>
          <p:nvPr>
            <p:ph type="sldNum" sz="quarter" idx="12"/>
          </p:nvPr>
        </p:nvSpPr>
        <p:spPr/>
        <p:txBody>
          <a:bodyPr/>
          <a:lstStyle/>
          <a:p>
            <a:fld id="{640B4DB9-393F-4CAE-AFCB-0CAB52EEBC16}" type="slidenum">
              <a:rPr lang="en-US" smtClean="0"/>
              <a:t>‹#›</a:t>
            </a:fld>
            <a:endParaRPr lang="en-US"/>
          </a:p>
        </p:txBody>
      </p:sp>
    </p:spTree>
    <p:extLst>
      <p:ext uri="{BB962C8B-B14F-4D97-AF65-F5344CB8AC3E}">
        <p14:creationId xmlns:p14="http://schemas.microsoft.com/office/powerpoint/2010/main" val="2871565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6099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231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7709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3681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1901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6246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5192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1037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4B1AB-342A-4B4B-82E6-DDAC13E004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7EF4C0-900D-48A5-A57A-D2BEF4A96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FD12C7-E777-4561-8BAA-FED082588736}"/>
              </a:ext>
            </a:extLst>
          </p:cNvPr>
          <p:cNvSpPr>
            <a:spLocks noGrp="1"/>
          </p:cNvSpPr>
          <p:nvPr>
            <p:ph type="dt" sz="half" idx="10"/>
          </p:nvPr>
        </p:nvSpPr>
        <p:spPr/>
        <p:txBody>
          <a:bodyPr/>
          <a:lstStyle/>
          <a:p>
            <a:fld id="{65883E87-B3EF-4019-A71A-1390ADBE2A80}" type="datetimeFigureOut">
              <a:rPr lang="en-US" smtClean="0"/>
              <a:t>2/20/2024</a:t>
            </a:fld>
            <a:endParaRPr lang="en-US"/>
          </a:p>
        </p:txBody>
      </p:sp>
      <p:sp>
        <p:nvSpPr>
          <p:cNvPr id="5" name="Footer Placeholder 4">
            <a:extLst>
              <a:ext uri="{FF2B5EF4-FFF2-40B4-BE49-F238E27FC236}">
                <a16:creationId xmlns:a16="http://schemas.microsoft.com/office/drawing/2014/main" id="{B4A90F0F-BEE2-4091-88C2-7104598B1C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99BD37-C223-4C19-815E-4101B4EF71C3}"/>
              </a:ext>
            </a:extLst>
          </p:cNvPr>
          <p:cNvSpPr>
            <a:spLocks noGrp="1"/>
          </p:cNvSpPr>
          <p:nvPr>
            <p:ph type="sldNum" sz="quarter" idx="12"/>
          </p:nvPr>
        </p:nvSpPr>
        <p:spPr/>
        <p:txBody>
          <a:bodyPr/>
          <a:lstStyle/>
          <a:p>
            <a:fld id="{640B4DB9-393F-4CAE-AFCB-0CAB52EEBC16}" type="slidenum">
              <a:rPr lang="en-US" smtClean="0"/>
              <a:t>‹#›</a:t>
            </a:fld>
            <a:endParaRPr lang="en-US"/>
          </a:p>
        </p:txBody>
      </p:sp>
    </p:spTree>
    <p:extLst>
      <p:ext uri="{BB962C8B-B14F-4D97-AF65-F5344CB8AC3E}">
        <p14:creationId xmlns:p14="http://schemas.microsoft.com/office/powerpoint/2010/main" val="38994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8014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7400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1862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83D3-C867-48EF-8ABE-FEAD3DD47B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9B5CDA-1156-40B5-A9B8-D05E14BE8A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B2F9E4-0660-4007-968A-DE7349E706AC}"/>
              </a:ext>
            </a:extLst>
          </p:cNvPr>
          <p:cNvSpPr>
            <a:spLocks noGrp="1"/>
          </p:cNvSpPr>
          <p:nvPr>
            <p:ph type="dt" sz="half" idx="10"/>
          </p:nvPr>
        </p:nvSpPr>
        <p:spPr/>
        <p:txBody>
          <a:bodyPr/>
          <a:lstStyle/>
          <a:p>
            <a:fld id="{65883E87-B3EF-4019-A71A-1390ADBE2A80}" type="datetimeFigureOut">
              <a:rPr lang="en-US" smtClean="0"/>
              <a:t>2/20/2024</a:t>
            </a:fld>
            <a:endParaRPr lang="en-US"/>
          </a:p>
        </p:txBody>
      </p:sp>
      <p:sp>
        <p:nvSpPr>
          <p:cNvPr id="5" name="Footer Placeholder 4">
            <a:extLst>
              <a:ext uri="{FF2B5EF4-FFF2-40B4-BE49-F238E27FC236}">
                <a16:creationId xmlns:a16="http://schemas.microsoft.com/office/drawing/2014/main" id="{772770DD-7F45-4FE2-81EB-C4A3D05B0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7F1E8-B793-40AF-9F3B-12F4B2541712}"/>
              </a:ext>
            </a:extLst>
          </p:cNvPr>
          <p:cNvSpPr>
            <a:spLocks noGrp="1"/>
          </p:cNvSpPr>
          <p:nvPr>
            <p:ph type="sldNum" sz="quarter" idx="12"/>
          </p:nvPr>
        </p:nvSpPr>
        <p:spPr/>
        <p:txBody>
          <a:bodyPr/>
          <a:lstStyle/>
          <a:p>
            <a:fld id="{640B4DB9-393F-4CAE-AFCB-0CAB52EEBC16}" type="slidenum">
              <a:rPr lang="en-US" smtClean="0"/>
              <a:t>‹#›</a:t>
            </a:fld>
            <a:endParaRPr lang="en-US"/>
          </a:p>
        </p:txBody>
      </p:sp>
    </p:spTree>
    <p:extLst>
      <p:ext uri="{BB962C8B-B14F-4D97-AF65-F5344CB8AC3E}">
        <p14:creationId xmlns:p14="http://schemas.microsoft.com/office/powerpoint/2010/main" val="173123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1A0D-C932-4751-B512-3E08C19B23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2F0964-723A-4F90-A9FE-FB52B509D7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C6AD35-DD09-47CD-B6F7-5D31541124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B0A006-8965-4BD3-87D0-4C5791BFD567}"/>
              </a:ext>
            </a:extLst>
          </p:cNvPr>
          <p:cNvSpPr>
            <a:spLocks noGrp="1"/>
          </p:cNvSpPr>
          <p:nvPr>
            <p:ph type="dt" sz="half" idx="10"/>
          </p:nvPr>
        </p:nvSpPr>
        <p:spPr/>
        <p:txBody>
          <a:bodyPr/>
          <a:lstStyle/>
          <a:p>
            <a:fld id="{65883E87-B3EF-4019-A71A-1390ADBE2A80}" type="datetimeFigureOut">
              <a:rPr lang="en-US" smtClean="0"/>
              <a:t>2/20/2024</a:t>
            </a:fld>
            <a:endParaRPr lang="en-US"/>
          </a:p>
        </p:txBody>
      </p:sp>
      <p:sp>
        <p:nvSpPr>
          <p:cNvPr id="6" name="Footer Placeholder 5">
            <a:extLst>
              <a:ext uri="{FF2B5EF4-FFF2-40B4-BE49-F238E27FC236}">
                <a16:creationId xmlns:a16="http://schemas.microsoft.com/office/drawing/2014/main" id="{83A91E32-728A-4925-80F2-0FD40B7403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5C06BE-15B7-4AFD-A909-EFE23AB74C17}"/>
              </a:ext>
            </a:extLst>
          </p:cNvPr>
          <p:cNvSpPr>
            <a:spLocks noGrp="1"/>
          </p:cNvSpPr>
          <p:nvPr>
            <p:ph type="sldNum" sz="quarter" idx="12"/>
          </p:nvPr>
        </p:nvSpPr>
        <p:spPr/>
        <p:txBody>
          <a:bodyPr/>
          <a:lstStyle/>
          <a:p>
            <a:fld id="{640B4DB9-393F-4CAE-AFCB-0CAB52EEBC16}" type="slidenum">
              <a:rPr lang="en-US" smtClean="0"/>
              <a:t>‹#›</a:t>
            </a:fld>
            <a:endParaRPr lang="en-US"/>
          </a:p>
        </p:txBody>
      </p:sp>
    </p:spTree>
    <p:extLst>
      <p:ext uri="{BB962C8B-B14F-4D97-AF65-F5344CB8AC3E}">
        <p14:creationId xmlns:p14="http://schemas.microsoft.com/office/powerpoint/2010/main" val="713046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38C4F-6A47-4139-A9A2-FA837240EF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1F0B77-13BB-47F5-B66A-831EC7A89F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162104-14C0-436F-8027-3D352ED3AF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9D4541-BB30-4E45-90F5-3D25DC0649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692BA7-A91A-47F5-B8FD-556137472F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4645A1-C9F9-4018-A806-96989CCC260F}"/>
              </a:ext>
            </a:extLst>
          </p:cNvPr>
          <p:cNvSpPr>
            <a:spLocks noGrp="1"/>
          </p:cNvSpPr>
          <p:nvPr>
            <p:ph type="dt" sz="half" idx="10"/>
          </p:nvPr>
        </p:nvSpPr>
        <p:spPr/>
        <p:txBody>
          <a:bodyPr/>
          <a:lstStyle/>
          <a:p>
            <a:fld id="{65883E87-B3EF-4019-A71A-1390ADBE2A80}" type="datetimeFigureOut">
              <a:rPr lang="en-US" smtClean="0"/>
              <a:t>2/20/2024</a:t>
            </a:fld>
            <a:endParaRPr lang="en-US"/>
          </a:p>
        </p:txBody>
      </p:sp>
      <p:sp>
        <p:nvSpPr>
          <p:cNvPr id="8" name="Footer Placeholder 7">
            <a:extLst>
              <a:ext uri="{FF2B5EF4-FFF2-40B4-BE49-F238E27FC236}">
                <a16:creationId xmlns:a16="http://schemas.microsoft.com/office/drawing/2014/main" id="{F253AAF1-BAD7-416E-ABFC-88072FFD84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3772DC-7C9C-41DA-B975-5AF364A4CD86}"/>
              </a:ext>
            </a:extLst>
          </p:cNvPr>
          <p:cNvSpPr>
            <a:spLocks noGrp="1"/>
          </p:cNvSpPr>
          <p:nvPr>
            <p:ph type="sldNum" sz="quarter" idx="12"/>
          </p:nvPr>
        </p:nvSpPr>
        <p:spPr/>
        <p:txBody>
          <a:bodyPr/>
          <a:lstStyle/>
          <a:p>
            <a:fld id="{640B4DB9-393F-4CAE-AFCB-0CAB52EEBC16}" type="slidenum">
              <a:rPr lang="en-US" smtClean="0"/>
              <a:t>‹#›</a:t>
            </a:fld>
            <a:endParaRPr lang="en-US"/>
          </a:p>
        </p:txBody>
      </p:sp>
    </p:spTree>
    <p:extLst>
      <p:ext uri="{BB962C8B-B14F-4D97-AF65-F5344CB8AC3E}">
        <p14:creationId xmlns:p14="http://schemas.microsoft.com/office/powerpoint/2010/main" val="376489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EC4D-4C91-410A-BF18-825FA49D6F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4D1049-004D-4E7F-B4CB-8A3035298DBE}"/>
              </a:ext>
            </a:extLst>
          </p:cNvPr>
          <p:cNvSpPr>
            <a:spLocks noGrp="1"/>
          </p:cNvSpPr>
          <p:nvPr>
            <p:ph type="dt" sz="half" idx="10"/>
          </p:nvPr>
        </p:nvSpPr>
        <p:spPr/>
        <p:txBody>
          <a:bodyPr/>
          <a:lstStyle/>
          <a:p>
            <a:fld id="{65883E87-B3EF-4019-A71A-1390ADBE2A80}" type="datetimeFigureOut">
              <a:rPr lang="en-US" smtClean="0"/>
              <a:t>2/20/2024</a:t>
            </a:fld>
            <a:endParaRPr lang="en-US"/>
          </a:p>
        </p:txBody>
      </p:sp>
      <p:sp>
        <p:nvSpPr>
          <p:cNvPr id="4" name="Footer Placeholder 3">
            <a:extLst>
              <a:ext uri="{FF2B5EF4-FFF2-40B4-BE49-F238E27FC236}">
                <a16:creationId xmlns:a16="http://schemas.microsoft.com/office/drawing/2014/main" id="{71D3DA99-A090-4250-8CF9-7DA833D489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5521AF-58D0-49A7-A8BB-3A4A7DCECA64}"/>
              </a:ext>
            </a:extLst>
          </p:cNvPr>
          <p:cNvSpPr>
            <a:spLocks noGrp="1"/>
          </p:cNvSpPr>
          <p:nvPr>
            <p:ph type="sldNum" sz="quarter" idx="12"/>
          </p:nvPr>
        </p:nvSpPr>
        <p:spPr/>
        <p:txBody>
          <a:bodyPr/>
          <a:lstStyle/>
          <a:p>
            <a:fld id="{640B4DB9-393F-4CAE-AFCB-0CAB52EEBC16}" type="slidenum">
              <a:rPr lang="en-US" smtClean="0"/>
              <a:t>‹#›</a:t>
            </a:fld>
            <a:endParaRPr lang="en-US"/>
          </a:p>
        </p:txBody>
      </p:sp>
    </p:spTree>
    <p:extLst>
      <p:ext uri="{BB962C8B-B14F-4D97-AF65-F5344CB8AC3E}">
        <p14:creationId xmlns:p14="http://schemas.microsoft.com/office/powerpoint/2010/main" val="411973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1EF069-242D-439D-850F-0D0DF3C96D86}"/>
              </a:ext>
            </a:extLst>
          </p:cNvPr>
          <p:cNvSpPr>
            <a:spLocks noGrp="1"/>
          </p:cNvSpPr>
          <p:nvPr>
            <p:ph type="dt" sz="half" idx="10"/>
          </p:nvPr>
        </p:nvSpPr>
        <p:spPr/>
        <p:txBody>
          <a:bodyPr/>
          <a:lstStyle/>
          <a:p>
            <a:fld id="{65883E87-B3EF-4019-A71A-1390ADBE2A80}" type="datetimeFigureOut">
              <a:rPr lang="en-US" smtClean="0"/>
              <a:t>2/20/2024</a:t>
            </a:fld>
            <a:endParaRPr lang="en-US"/>
          </a:p>
        </p:txBody>
      </p:sp>
      <p:sp>
        <p:nvSpPr>
          <p:cNvPr id="3" name="Footer Placeholder 2">
            <a:extLst>
              <a:ext uri="{FF2B5EF4-FFF2-40B4-BE49-F238E27FC236}">
                <a16:creationId xmlns:a16="http://schemas.microsoft.com/office/drawing/2014/main" id="{2410AAD8-E505-4EEC-B8C9-EB43E79CD6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26EF2E-8E73-48E5-AC31-D8ABB88A4DEC}"/>
              </a:ext>
            </a:extLst>
          </p:cNvPr>
          <p:cNvSpPr>
            <a:spLocks noGrp="1"/>
          </p:cNvSpPr>
          <p:nvPr>
            <p:ph type="sldNum" sz="quarter" idx="12"/>
          </p:nvPr>
        </p:nvSpPr>
        <p:spPr/>
        <p:txBody>
          <a:bodyPr/>
          <a:lstStyle/>
          <a:p>
            <a:fld id="{640B4DB9-393F-4CAE-AFCB-0CAB52EEBC16}" type="slidenum">
              <a:rPr lang="en-US" smtClean="0"/>
              <a:t>‹#›</a:t>
            </a:fld>
            <a:endParaRPr lang="en-US"/>
          </a:p>
        </p:txBody>
      </p:sp>
    </p:spTree>
    <p:extLst>
      <p:ext uri="{BB962C8B-B14F-4D97-AF65-F5344CB8AC3E}">
        <p14:creationId xmlns:p14="http://schemas.microsoft.com/office/powerpoint/2010/main" val="49330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8A857-696B-4107-A5BB-B9001B94C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17B3BA-A243-41DC-AAFF-522F10402C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6241CC-D820-4E4E-8A53-01A78057F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D318B-B2D5-443E-8605-F09695F878ED}"/>
              </a:ext>
            </a:extLst>
          </p:cNvPr>
          <p:cNvSpPr>
            <a:spLocks noGrp="1"/>
          </p:cNvSpPr>
          <p:nvPr>
            <p:ph type="dt" sz="half" idx="10"/>
          </p:nvPr>
        </p:nvSpPr>
        <p:spPr/>
        <p:txBody>
          <a:bodyPr/>
          <a:lstStyle/>
          <a:p>
            <a:fld id="{65883E87-B3EF-4019-A71A-1390ADBE2A80}" type="datetimeFigureOut">
              <a:rPr lang="en-US" smtClean="0"/>
              <a:t>2/20/2024</a:t>
            </a:fld>
            <a:endParaRPr lang="en-US"/>
          </a:p>
        </p:txBody>
      </p:sp>
      <p:sp>
        <p:nvSpPr>
          <p:cNvPr id="6" name="Footer Placeholder 5">
            <a:extLst>
              <a:ext uri="{FF2B5EF4-FFF2-40B4-BE49-F238E27FC236}">
                <a16:creationId xmlns:a16="http://schemas.microsoft.com/office/drawing/2014/main" id="{0EA45A2C-088E-4585-B66B-C3BD7CBE7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9F4DAC-630D-40E6-983E-CBF3ED4817A5}"/>
              </a:ext>
            </a:extLst>
          </p:cNvPr>
          <p:cNvSpPr>
            <a:spLocks noGrp="1"/>
          </p:cNvSpPr>
          <p:nvPr>
            <p:ph type="sldNum" sz="quarter" idx="12"/>
          </p:nvPr>
        </p:nvSpPr>
        <p:spPr/>
        <p:txBody>
          <a:bodyPr/>
          <a:lstStyle/>
          <a:p>
            <a:fld id="{640B4DB9-393F-4CAE-AFCB-0CAB52EEBC16}" type="slidenum">
              <a:rPr lang="en-US" smtClean="0"/>
              <a:t>‹#›</a:t>
            </a:fld>
            <a:endParaRPr lang="en-US"/>
          </a:p>
        </p:txBody>
      </p:sp>
    </p:spTree>
    <p:extLst>
      <p:ext uri="{BB962C8B-B14F-4D97-AF65-F5344CB8AC3E}">
        <p14:creationId xmlns:p14="http://schemas.microsoft.com/office/powerpoint/2010/main" val="3875898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3E63-4448-436D-B389-1B171903CC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C88C6D-F48B-4FD2-B3C8-97D758DD1B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0ACB1B-5852-49BB-AC35-0F073EE25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953BD0-58BB-4FF3-994A-73A95E63703F}"/>
              </a:ext>
            </a:extLst>
          </p:cNvPr>
          <p:cNvSpPr>
            <a:spLocks noGrp="1"/>
          </p:cNvSpPr>
          <p:nvPr>
            <p:ph type="dt" sz="half" idx="10"/>
          </p:nvPr>
        </p:nvSpPr>
        <p:spPr/>
        <p:txBody>
          <a:bodyPr/>
          <a:lstStyle/>
          <a:p>
            <a:fld id="{65883E87-B3EF-4019-A71A-1390ADBE2A80}" type="datetimeFigureOut">
              <a:rPr lang="en-US" smtClean="0"/>
              <a:t>2/20/2024</a:t>
            </a:fld>
            <a:endParaRPr lang="en-US"/>
          </a:p>
        </p:txBody>
      </p:sp>
      <p:sp>
        <p:nvSpPr>
          <p:cNvPr id="6" name="Footer Placeholder 5">
            <a:extLst>
              <a:ext uri="{FF2B5EF4-FFF2-40B4-BE49-F238E27FC236}">
                <a16:creationId xmlns:a16="http://schemas.microsoft.com/office/drawing/2014/main" id="{AADD008D-4619-4CB2-9DC5-8F948FFF8F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B07CD-DD7C-41D3-9D87-E60540E49E4B}"/>
              </a:ext>
            </a:extLst>
          </p:cNvPr>
          <p:cNvSpPr>
            <a:spLocks noGrp="1"/>
          </p:cNvSpPr>
          <p:nvPr>
            <p:ph type="sldNum" sz="quarter" idx="12"/>
          </p:nvPr>
        </p:nvSpPr>
        <p:spPr/>
        <p:txBody>
          <a:bodyPr/>
          <a:lstStyle/>
          <a:p>
            <a:fld id="{640B4DB9-393F-4CAE-AFCB-0CAB52EEBC16}" type="slidenum">
              <a:rPr lang="en-US" smtClean="0"/>
              <a:t>‹#›</a:t>
            </a:fld>
            <a:endParaRPr lang="en-US"/>
          </a:p>
        </p:txBody>
      </p:sp>
    </p:spTree>
    <p:extLst>
      <p:ext uri="{BB962C8B-B14F-4D97-AF65-F5344CB8AC3E}">
        <p14:creationId xmlns:p14="http://schemas.microsoft.com/office/powerpoint/2010/main" val="216046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0C214-4567-4A80-AD5B-CACB59F514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C9275F-FF4D-4DB3-A8F7-20A80B44D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0B0830-314F-4DE1-AC9D-3C9D4498CD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83E87-B3EF-4019-A71A-1390ADBE2A80}" type="datetimeFigureOut">
              <a:rPr lang="en-US" smtClean="0"/>
              <a:t>2/20/2024</a:t>
            </a:fld>
            <a:endParaRPr lang="en-US"/>
          </a:p>
        </p:txBody>
      </p:sp>
      <p:sp>
        <p:nvSpPr>
          <p:cNvPr id="5" name="Footer Placeholder 4">
            <a:extLst>
              <a:ext uri="{FF2B5EF4-FFF2-40B4-BE49-F238E27FC236}">
                <a16:creationId xmlns:a16="http://schemas.microsoft.com/office/drawing/2014/main" id="{0574A114-0F2C-44BF-AAE1-E52B20D67D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0D04BA-6861-42DA-9AE5-BCE9FE8966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B4DB9-393F-4CAE-AFCB-0CAB52EEBC16}" type="slidenum">
              <a:rPr lang="en-US" smtClean="0"/>
              <a:t>‹#›</a:t>
            </a:fld>
            <a:endParaRPr lang="en-US"/>
          </a:p>
        </p:txBody>
      </p:sp>
    </p:spTree>
    <p:extLst>
      <p:ext uri="{BB962C8B-B14F-4D97-AF65-F5344CB8AC3E}">
        <p14:creationId xmlns:p14="http://schemas.microsoft.com/office/powerpoint/2010/main" val="1886171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28443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g"/><Relationship Id="rId3" Type="http://schemas.openxmlformats.org/officeDocument/2006/relationships/image" Target="../media/image7.png"/><Relationship Id="rId7" Type="http://schemas.openxmlformats.org/officeDocument/2006/relationships/image" Target="../media/image11.jp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g"/><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g"/><Relationship Id="rId12"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3.jpg"/><Relationship Id="rId11" Type="http://schemas.openxmlformats.org/officeDocument/2006/relationships/image" Target="../media/image28.jpe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2FAF-78CD-40DE-B20A-90BCC61FE369}"/>
              </a:ext>
            </a:extLst>
          </p:cNvPr>
          <p:cNvSpPr>
            <a:spLocks noGrp="1"/>
          </p:cNvSpPr>
          <p:nvPr>
            <p:ph type="title"/>
          </p:nvPr>
        </p:nvSpPr>
        <p:spPr>
          <a:xfrm>
            <a:off x="811825" y="289169"/>
            <a:ext cx="10231314" cy="2086708"/>
          </a:xfrm>
        </p:spPr>
        <p:txBody>
          <a:bodyPr>
            <a:noAutofit/>
          </a:bodyPr>
          <a:lstStyle/>
          <a:p>
            <a:pPr algn="ctr">
              <a:lnSpc>
                <a:spcPct val="100000"/>
              </a:lnSpc>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Professor Indiana University</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Scholarly Recap Productivity</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Data as of February 17, 2024</a:t>
            </a:r>
            <a:endParaRPr lang="en-US" sz="2400" b="1" dirty="0"/>
          </a:p>
        </p:txBody>
      </p:sp>
      <p:pic>
        <p:nvPicPr>
          <p:cNvPr id="6" name="Picture 5" descr="A picture containing text, standing, red, posing&#10;&#10;Description automatically generated">
            <a:extLst>
              <a:ext uri="{FF2B5EF4-FFF2-40B4-BE49-F238E27FC236}">
                <a16:creationId xmlns:a16="http://schemas.microsoft.com/office/drawing/2014/main" id="{88286865-B29A-42DD-B0EE-ED84D14D2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9935" y="2266843"/>
            <a:ext cx="6121542" cy="4591157"/>
          </a:xfrm>
          <a:prstGeom prst="rect">
            <a:avLst/>
          </a:prstGeom>
        </p:spPr>
      </p:pic>
    </p:spTree>
    <p:extLst>
      <p:ext uri="{BB962C8B-B14F-4D97-AF65-F5344CB8AC3E}">
        <p14:creationId xmlns:p14="http://schemas.microsoft.com/office/powerpoint/2010/main" val="2445624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BCD8-3AE7-43CB-84A6-2BA04347EFC7}"/>
              </a:ext>
            </a:extLst>
          </p:cNvPr>
          <p:cNvSpPr>
            <a:spLocks noGrp="1"/>
          </p:cNvSpPr>
          <p:nvPr>
            <p:ph type="title"/>
          </p:nvPr>
        </p:nvSpPr>
        <p:spPr>
          <a:xfrm>
            <a:off x="797168" y="543170"/>
            <a:ext cx="10498014" cy="1029920"/>
          </a:xfrm>
        </p:spPr>
        <p:txBody>
          <a:bodyPr>
            <a:no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Professor, Indiana University</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Facts (as of Feb. 17, 2024)</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Other Notable Recognitions and Awards</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A8B0FCA1-2BD8-4D29-96D2-B15FA83A3156}"/>
              </a:ext>
            </a:extLst>
          </p:cNvPr>
          <p:cNvSpPr>
            <a:spLocks noGrp="1"/>
          </p:cNvSpPr>
          <p:nvPr>
            <p:ph idx="1"/>
          </p:nvPr>
        </p:nvSpPr>
        <p:spPr>
          <a:xfrm>
            <a:off x="1010815" y="1823180"/>
            <a:ext cx="10498014" cy="4783017"/>
          </a:xfrm>
        </p:spPr>
        <p:txBody>
          <a:bodyPr>
            <a:normAutofit/>
          </a:bodyPr>
          <a:lstStyle/>
          <a:p>
            <a:pPr>
              <a:lnSpc>
                <a:spcPct val="100000"/>
              </a:lnSpc>
              <a:spcBef>
                <a:spcPts val="0"/>
              </a:spcBef>
              <a:buFont typeface="Wingdings" panose="05000000000000000000" pitchFamily="2" charset="2"/>
              <a:buChar char="§"/>
            </a:pPr>
            <a:r>
              <a:rPr lang="en-US" sz="1600" i="1" dirty="0">
                <a:effectLst/>
                <a:latin typeface="Tahoma" panose="020B0604030504040204" pitchFamily="34" charset="0"/>
                <a:ea typeface="Tahoma" panose="020B0604030504040204" pitchFamily="34" charset="0"/>
                <a:cs typeface="Tahoma" panose="020B0604030504040204" pitchFamily="34" charset="0"/>
              </a:rPr>
              <a:t>Awardee</a:t>
            </a:r>
            <a:r>
              <a:rPr lang="en-US" sz="1600" dirty="0">
                <a:effectLst/>
                <a:latin typeface="Tahoma" panose="020B0604030504040204" pitchFamily="34" charset="0"/>
                <a:ea typeface="Tahoma" panose="020B0604030504040204" pitchFamily="34" charset="0"/>
                <a:cs typeface="Tahoma" panose="020B0604030504040204" pitchFamily="34" charset="0"/>
              </a:rPr>
              <a:t>, Distinguished Development Award (for podcast show), ETR&amp;D &amp; AECT, Oct. 2022.</a:t>
            </a:r>
            <a:endParaRPr lang="en-US" sz="1600" i="1" dirty="0">
              <a:effectLst/>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buFont typeface="Wingdings" panose="05000000000000000000" pitchFamily="2" charset="2"/>
              <a:buChar char="§"/>
            </a:pPr>
            <a:r>
              <a:rPr lang="en-US" sz="1600" i="1" dirty="0">
                <a:effectLst/>
                <a:latin typeface="Tahoma" panose="020B0604030504040204" pitchFamily="34" charset="0"/>
                <a:ea typeface="Tahoma" panose="020B0604030504040204" pitchFamily="34" charset="0"/>
                <a:cs typeface="Tahoma" panose="020B0604030504040204" pitchFamily="34" charset="0"/>
              </a:rPr>
              <a:t>Fellow</a:t>
            </a:r>
            <a:r>
              <a:rPr lang="en-US" sz="1600" dirty="0">
                <a:effectLst/>
                <a:latin typeface="Tahoma" panose="020B0604030504040204" pitchFamily="34" charset="0"/>
                <a:ea typeface="Tahoma" panose="020B0604030504040204" pitchFamily="34" charset="0"/>
                <a:cs typeface="Tahoma" panose="020B0604030504040204" pitchFamily="34" charset="0"/>
              </a:rPr>
              <a:t>, American Educational Research Association (AERA), San Diego, CA, April, 2022</a:t>
            </a:r>
            <a:endParaRPr lang="en-US" sz="1600" i="1" dirty="0">
              <a:effectLst/>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buFont typeface="Wingdings" panose="05000000000000000000" pitchFamily="2" charset="2"/>
              <a:buChar char="§"/>
            </a:pPr>
            <a:r>
              <a:rPr lang="en-US" sz="1600" i="1" dirty="0">
                <a:effectLst/>
                <a:latin typeface="Tahoma" panose="020B0604030504040204" pitchFamily="34" charset="0"/>
                <a:ea typeface="Tahoma" panose="020B0604030504040204" pitchFamily="34" charset="0"/>
                <a:cs typeface="Tahoma" panose="020B0604030504040204" pitchFamily="34" charset="0"/>
              </a:rPr>
              <a:t>Award for Outstanding International Engagement</a:t>
            </a:r>
            <a:r>
              <a:rPr lang="en-US" sz="1600" dirty="0">
                <a:effectLst/>
                <a:latin typeface="Tahoma" panose="020B0604030504040204" pitchFamily="34" charset="0"/>
                <a:ea typeface="Tahoma" panose="020B0604030504040204" pitchFamily="34" charset="0"/>
                <a:cs typeface="Tahoma" panose="020B0604030504040204" pitchFamily="34" charset="0"/>
              </a:rPr>
              <a:t>, IU School of Education, April, 2022.</a:t>
            </a:r>
            <a:endParaRPr lang="en-US" sz="1600" i="1" dirty="0">
              <a:effectLst/>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buFont typeface="Wingdings" panose="05000000000000000000" pitchFamily="2" charset="2"/>
              <a:buChar char="§"/>
            </a:pPr>
            <a:r>
              <a:rPr lang="en-US" sz="1600" i="1" dirty="0">
                <a:effectLst/>
                <a:latin typeface="Tahoma" panose="020B0604030504040204" pitchFamily="34" charset="0"/>
                <a:ea typeface="Tahoma" panose="020B0604030504040204" pitchFamily="34" charset="0"/>
                <a:cs typeface="Tahoma" panose="020B0604030504040204" pitchFamily="34" charset="0"/>
              </a:rPr>
              <a:t>David H. Jonassen Excellence in Research Award</a:t>
            </a:r>
            <a:r>
              <a:rPr lang="en-US" sz="1600" dirty="0">
                <a:effectLst/>
                <a:latin typeface="Tahoma" panose="020B0604030504040204" pitchFamily="34" charset="0"/>
                <a:ea typeface="Tahoma" panose="020B0604030504040204" pitchFamily="34" charset="0"/>
                <a:cs typeface="Tahoma" panose="020B0604030504040204" pitchFamily="34" charset="0"/>
              </a:rPr>
              <a:t>. Presented at AECT, Chicago, IL, 2021.</a:t>
            </a:r>
          </a:p>
          <a:p>
            <a:pPr>
              <a:lnSpc>
                <a:spcPct val="100000"/>
              </a:lnSpc>
              <a:spcBef>
                <a:spcPts val="0"/>
              </a:spcBef>
              <a:buFont typeface="Wingdings" panose="05000000000000000000" pitchFamily="2" charset="2"/>
              <a:buChar char="§"/>
            </a:pPr>
            <a:r>
              <a:rPr lang="en-US" sz="1600" dirty="0">
                <a:effectLst/>
                <a:latin typeface="Tahoma" panose="020B0604030504040204" pitchFamily="34" charset="0"/>
                <a:ea typeface="Tahoma" panose="020B0604030504040204" pitchFamily="34" charset="0"/>
                <a:cs typeface="Tahoma" panose="020B0604030504040204" pitchFamily="34" charset="0"/>
              </a:rPr>
              <a:t>RHSU Edu-Scholar Public Presence Rankings (top 200 list from over 20,000 university-based education scholars in the USA). In list each year from 2012-2018.</a:t>
            </a:r>
          </a:p>
          <a:p>
            <a:pPr>
              <a:lnSpc>
                <a:spcPct val="100000"/>
              </a:lnSpc>
              <a:spcBef>
                <a:spcPts val="0"/>
              </a:spcBef>
              <a:buFont typeface="Wingdings" panose="05000000000000000000" pitchFamily="2" charset="2"/>
              <a:buChar char="§"/>
            </a:pPr>
            <a:r>
              <a:rPr lang="en-US" sz="1600" i="1" dirty="0">
                <a:effectLst/>
                <a:latin typeface="Tahoma" panose="020B0604030504040204" pitchFamily="34" charset="0"/>
                <a:ea typeface="Tahoma" panose="020B0604030504040204" pitchFamily="34" charset="0"/>
                <a:cs typeface="Tahoma" panose="020B0604030504040204" pitchFamily="34" charset="0"/>
              </a:rPr>
              <a:t>Online Learning Journal Outstanding Research Achievement Award in Online Education</a:t>
            </a:r>
            <a:r>
              <a:rPr lang="en-US" sz="1600" dirty="0">
                <a:effectLst/>
                <a:latin typeface="Tahoma" panose="020B0604030504040204" pitchFamily="34" charset="0"/>
                <a:ea typeface="Tahoma" panose="020B0604030504040204" pitchFamily="34" charset="0"/>
                <a:cs typeface="Tahoma" panose="020B0604030504040204" pitchFamily="34" charset="0"/>
              </a:rPr>
              <a:t>, Online Learning Consortium, Orlando, Florida, November 16, 2017.</a:t>
            </a:r>
          </a:p>
          <a:p>
            <a:pPr>
              <a:lnSpc>
                <a:spcPct val="100000"/>
              </a:lnSpc>
              <a:spcBef>
                <a:spcPts val="0"/>
              </a:spcBef>
              <a:buFont typeface="Wingdings" panose="05000000000000000000" pitchFamily="2" charset="2"/>
              <a:buChar char="§"/>
            </a:pPr>
            <a:r>
              <a:rPr lang="en-US" sz="1600" dirty="0">
                <a:effectLst/>
                <a:latin typeface="Tahoma" panose="020B0604030504040204" pitchFamily="34" charset="0"/>
                <a:ea typeface="Tahoma" panose="020B0604030504040204" pitchFamily="34" charset="0"/>
                <a:cs typeface="Tahoma" panose="020B0604030504040204" pitchFamily="34" charset="0"/>
              </a:rPr>
              <a:t>AACE Fellowship Award "</a:t>
            </a:r>
            <a:r>
              <a:rPr lang="en-US" sz="1600" i="1" dirty="0">
                <a:effectLst/>
                <a:latin typeface="Tahoma" panose="020B0604030504040204" pitchFamily="34" charset="0"/>
                <a:ea typeface="Tahoma" panose="020B0604030504040204" pitchFamily="34" charset="0"/>
                <a:cs typeface="Tahoma" panose="020B0604030504040204" pitchFamily="34" charset="0"/>
              </a:rPr>
              <a:t>In Recognition of Outstanding Leadership &amp; Service to the Profession and AACE</a:t>
            </a:r>
            <a:r>
              <a:rPr lang="en-US" sz="1600" dirty="0">
                <a:effectLst/>
                <a:latin typeface="Tahoma" panose="020B0604030504040204" pitchFamily="34" charset="0"/>
                <a:ea typeface="Tahoma" panose="020B0604030504040204" pitchFamily="34" charset="0"/>
                <a:cs typeface="Tahoma" panose="020B0604030504040204" pitchFamily="34" charset="0"/>
              </a:rPr>
              <a:t>." Presented at E-Learn 2016. </a:t>
            </a:r>
            <a:endParaRPr lang="en-US" sz="16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buFont typeface="Wingdings" panose="05000000000000000000" pitchFamily="2" charset="2"/>
              <a:buChar char="§"/>
            </a:pPr>
            <a:r>
              <a:rPr lang="en-US" sz="1600" i="1" dirty="0">
                <a:effectLst/>
                <a:latin typeface="Tahoma" panose="020B0604030504040204" pitchFamily="34" charset="0"/>
                <a:ea typeface="Tahoma" panose="020B0604030504040204" pitchFamily="34" charset="0"/>
                <a:cs typeface="Tahoma" panose="020B0604030504040204" pitchFamily="34" charset="0"/>
              </a:rPr>
              <a:t>Mildred B. and Charles A. </a:t>
            </a:r>
            <a:r>
              <a:rPr lang="en-US" sz="1600" i="1" dirty="0" err="1">
                <a:effectLst/>
                <a:latin typeface="Tahoma" panose="020B0604030504040204" pitchFamily="34" charset="0"/>
                <a:ea typeface="Tahoma" panose="020B0604030504040204" pitchFamily="34" charset="0"/>
                <a:cs typeface="Tahoma" panose="020B0604030504040204" pitchFamily="34" charset="0"/>
              </a:rPr>
              <a:t>Wedemeyer</a:t>
            </a:r>
            <a:r>
              <a:rPr lang="en-US" sz="1600" i="1" dirty="0">
                <a:effectLst/>
                <a:latin typeface="Tahoma" panose="020B0604030504040204" pitchFamily="34" charset="0"/>
                <a:ea typeface="Tahoma" panose="020B0604030504040204" pitchFamily="34" charset="0"/>
                <a:cs typeface="Tahoma" panose="020B0604030504040204" pitchFamily="34" charset="0"/>
              </a:rPr>
              <a:t> Award for Outstanding Practitioner in Distance Education Award</a:t>
            </a:r>
            <a:r>
              <a:rPr lang="en-US" sz="1600" dirty="0">
                <a:effectLst/>
                <a:latin typeface="Tahoma" panose="020B0604030504040204" pitchFamily="34" charset="0"/>
                <a:ea typeface="Tahoma" panose="020B0604030504040204" pitchFamily="34" charset="0"/>
                <a:cs typeface="Tahoma" panose="020B0604030504040204" pitchFamily="34" charset="0"/>
              </a:rPr>
              <a:t>; Distance Teaching &amp; Learning Conference, Madison, WI. 2014.</a:t>
            </a:r>
          </a:p>
          <a:p>
            <a:pPr>
              <a:lnSpc>
                <a:spcPct val="100000"/>
              </a:lnSpc>
              <a:spcBef>
                <a:spcPts val="0"/>
              </a:spcBef>
              <a:buFont typeface="Wingdings" panose="05000000000000000000" pitchFamily="2" charset="2"/>
              <a:buChar char="§"/>
            </a:pPr>
            <a:r>
              <a:rPr lang="en-US" sz="1600" i="1" dirty="0">
                <a:effectLst/>
                <a:latin typeface="Tahoma" panose="020B0604030504040204" pitchFamily="34" charset="0"/>
                <a:ea typeface="Tahoma" panose="020B0604030504040204" pitchFamily="34" charset="0"/>
                <a:cs typeface="Tahoma" panose="020B0604030504040204" pitchFamily="34" charset="0"/>
              </a:rPr>
              <a:t>The Most Outstanding Achievement by an Individual in Higher Education Award</a:t>
            </a:r>
            <a:r>
              <a:rPr lang="en-US" sz="1600" dirty="0">
                <a:effectLst/>
                <a:latin typeface="Tahoma" panose="020B0604030504040204" pitchFamily="34" charset="0"/>
                <a:ea typeface="Tahoma" panose="020B0604030504040204" pitchFamily="34" charset="0"/>
                <a:cs typeface="Tahoma" panose="020B0604030504040204" pitchFamily="34" charset="0"/>
              </a:rPr>
              <a:t> from the United States Distance Learning Association (USDLA, 2003).</a:t>
            </a:r>
          </a:p>
          <a:p>
            <a:pPr>
              <a:lnSpc>
                <a:spcPct val="100000"/>
              </a:lnSpc>
              <a:spcBef>
                <a:spcPts val="0"/>
              </a:spcBef>
              <a:buFont typeface="Wingdings" panose="05000000000000000000" pitchFamily="2" charset="2"/>
              <a:buChar char="§"/>
            </a:pPr>
            <a:r>
              <a:rPr lang="en-US" sz="1600" dirty="0" err="1">
                <a:effectLst/>
                <a:latin typeface="Tahoma" panose="020B0604030504040204" pitchFamily="34" charset="0"/>
                <a:ea typeface="Tahoma" panose="020B0604030504040204" pitchFamily="34" charset="0"/>
                <a:cs typeface="Tahoma" panose="020B0604030504040204" pitchFamily="34" charset="0"/>
              </a:rPr>
              <a:t>CyberStar</a:t>
            </a:r>
            <a:r>
              <a:rPr lang="en-US" sz="1600" dirty="0">
                <a:effectLst/>
                <a:latin typeface="Tahoma" panose="020B0604030504040204" pitchFamily="34" charset="0"/>
                <a:ea typeface="Tahoma" panose="020B0604030504040204" pitchFamily="34" charset="0"/>
                <a:cs typeface="Tahoma" panose="020B0604030504040204" pitchFamily="34" charset="0"/>
              </a:rPr>
              <a:t> Award, Indiana Info Tech Assoc. (INITA), Indianapolis, IN. Award Winner for: “</a:t>
            </a:r>
            <a:r>
              <a:rPr lang="en-US" sz="1600" i="1" dirty="0">
                <a:effectLst/>
                <a:latin typeface="Tahoma" panose="020B0604030504040204" pitchFamily="34" charset="0"/>
                <a:ea typeface="Tahoma" panose="020B0604030504040204" pitchFamily="34" charset="0"/>
                <a:cs typeface="Tahoma" panose="020B0604030504040204" pitchFamily="34" charset="0"/>
              </a:rPr>
              <a:t>Educational Contribution to IT in Higher Education</a:t>
            </a:r>
            <a:r>
              <a:rPr lang="en-US" sz="1600" dirty="0">
                <a:effectLst/>
                <a:latin typeface="Tahoma" panose="020B0604030504040204" pitchFamily="34" charset="0"/>
                <a:ea typeface="Tahoma" panose="020B0604030504040204" pitchFamily="34" charset="0"/>
                <a:cs typeface="Tahoma" panose="020B0604030504040204" pitchFamily="34" charset="0"/>
              </a:rPr>
              <a:t>” (2002).</a:t>
            </a:r>
          </a:p>
          <a:p>
            <a:pPr>
              <a:lnSpc>
                <a:spcPct val="100000"/>
              </a:lnSpc>
              <a:spcBef>
                <a:spcPts val="0"/>
              </a:spcBef>
              <a:buFont typeface="Wingdings" panose="05000000000000000000" pitchFamily="2" charset="2"/>
              <a:buChar char="§"/>
            </a:pPr>
            <a:r>
              <a:rPr lang="en-US" sz="1600" dirty="0">
                <a:effectLst/>
                <a:latin typeface="Tahoma" panose="020B0604030504040204" pitchFamily="34" charset="0"/>
                <a:ea typeface="Tahoma" panose="020B0604030504040204" pitchFamily="34" charset="0"/>
                <a:cs typeface="Tahoma" panose="020B0604030504040204" pitchFamily="34" charset="0"/>
              </a:rPr>
              <a:t>Senior Research Fellow, US Dept of Defense, Advanced </a:t>
            </a:r>
            <a:r>
              <a:rPr lang="en-US" sz="1600" dirty="0" err="1">
                <a:effectLst/>
                <a:latin typeface="Tahoma" panose="020B0604030504040204" pitchFamily="34" charset="0"/>
                <a:ea typeface="Tahoma" panose="020B0604030504040204" pitchFamily="34" charset="0"/>
                <a:cs typeface="Tahoma" panose="020B0604030504040204" pitchFamily="34" charset="0"/>
              </a:rPr>
              <a:t>Distrib</a:t>
            </a:r>
            <a:r>
              <a:rPr lang="en-US" sz="1600" dirty="0">
                <a:effectLst/>
                <a:latin typeface="Tahoma" panose="020B0604030504040204" pitchFamily="34" charset="0"/>
                <a:ea typeface="Tahoma" panose="020B0604030504040204" pitchFamily="34" charset="0"/>
                <a:cs typeface="Tahoma" panose="020B0604030504040204" pitchFamily="34" charset="0"/>
              </a:rPr>
              <a:t>. Learning Lab (2003-2005).</a:t>
            </a:r>
          </a:p>
          <a:p>
            <a:pPr>
              <a:lnSpc>
                <a:spcPct val="100000"/>
              </a:lnSpc>
              <a:spcBef>
                <a:spcPts val="0"/>
              </a:spcBef>
              <a:buFont typeface="Wingdings" panose="05000000000000000000" pitchFamily="2" charset="2"/>
              <a:buChar char="§"/>
            </a:pPr>
            <a:r>
              <a:rPr lang="en-US" sz="1600" dirty="0">
                <a:effectLst/>
                <a:latin typeface="Tahoma" panose="020B0604030504040204" pitchFamily="34" charset="0"/>
                <a:ea typeface="Tahoma" panose="020B0604030504040204" pitchFamily="34" charset="0"/>
                <a:cs typeface="Tahoma" panose="020B0604030504040204" pitchFamily="34" charset="0"/>
              </a:rPr>
              <a:t>Senior Research Fellow, U. S. Army Research Institute (1999-2003).</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0626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C4D03-861A-9D8F-6280-DB6D6408FF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3D0B9E-5FCD-76D2-9804-506CFE025D76}"/>
              </a:ext>
            </a:extLst>
          </p:cNvPr>
          <p:cNvSpPr>
            <a:spLocks noGrp="1"/>
          </p:cNvSpPr>
          <p:nvPr>
            <p:ph type="title"/>
          </p:nvPr>
        </p:nvSpPr>
        <p:spPr>
          <a:xfrm>
            <a:off x="797168" y="543170"/>
            <a:ext cx="10498014" cy="1029920"/>
          </a:xfrm>
        </p:spPr>
        <p:txBody>
          <a:bodyPr>
            <a:no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Professor, Indiana University</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Facts (as of February 17, 2024)</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Other Notable Recognitions and Awards</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5BD8E3E8-F2D3-AE6B-04A9-1D77D4C62910}"/>
              </a:ext>
            </a:extLst>
          </p:cNvPr>
          <p:cNvSpPr>
            <a:spLocks noGrp="1"/>
          </p:cNvSpPr>
          <p:nvPr>
            <p:ph idx="1"/>
          </p:nvPr>
        </p:nvSpPr>
        <p:spPr>
          <a:xfrm>
            <a:off x="1034183" y="1968649"/>
            <a:ext cx="10498014" cy="4637548"/>
          </a:xfrm>
        </p:spPr>
        <p:txBody>
          <a:bodyPr>
            <a:normAutofit/>
          </a:bodyPr>
          <a:lstStyle/>
          <a:p>
            <a:pPr>
              <a:lnSpc>
                <a:spcPct val="100000"/>
              </a:lnSpc>
              <a:spcBef>
                <a:spcPts val="0"/>
              </a:spcBef>
              <a:spcAft>
                <a:spcPts val="600"/>
              </a:spcAft>
              <a:buFont typeface="Wingdings" panose="05000000000000000000" pitchFamily="2" charset="2"/>
              <a:buChar char="§"/>
            </a:pPr>
            <a:r>
              <a:rPr lang="en-US" sz="1800" dirty="0">
                <a:effectLst/>
                <a:latin typeface="Tahoma" panose="020B0604030504040204" pitchFamily="34" charset="0"/>
                <a:ea typeface="Tahoma" panose="020B0604030504040204" pitchFamily="34" charset="0"/>
                <a:cs typeface="Tahoma" panose="020B0604030504040204" pitchFamily="34" charset="0"/>
              </a:rPr>
              <a:t>2023 	</a:t>
            </a:r>
            <a:r>
              <a:rPr lang="en-US" sz="1800" i="1" dirty="0">
                <a:effectLst/>
                <a:latin typeface="Tahoma" panose="020B0604030504040204" pitchFamily="34" charset="0"/>
                <a:ea typeface="Tahoma" panose="020B0604030504040204" pitchFamily="34" charset="0"/>
                <a:cs typeface="Tahoma" panose="020B0604030504040204" pitchFamily="34" charset="0"/>
              </a:rPr>
              <a:t>Fellow Awardee</a:t>
            </a:r>
            <a:r>
              <a:rPr lang="en-US" sz="1800" dirty="0">
                <a:effectLst/>
                <a:latin typeface="Tahoma" panose="020B0604030504040204" pitchFamily="34" charset="0"/>
                <a:ea typeface="Tahoma" panose="020B0604030504040204" pitchFamily="34" charset="0"/>
                <a:cs typeface="Tahoma" panose="020B0604030504040204" pitchFamily="34" charset="0"/>
              </a:rPr>
              <a:t>, Online Learning Consortium (OLC). Recognized for “Extraordinary Global Leadership and Contributions to the field of Online and Blended Learning.” Presented at the OLC Accelerate Conference, Washington, D.C., October 25, 2023.</a:t>
            </a:r>
          </a:p>
          <a:p>
            <a:pPr>
              <a:lnSpc>
                <a:spcPct val="100000"/>
              </a:lnSpc>
              <a:spcBef>
                <a:spcPts val="0"/>
              </a:spcBef>
              <a:spcAft>
                <a:spcPts val="600"/>
              </a:spcAft>
              <a:buFont typeface="Wingdings" panose="05000000000000000000" pitchFamily="2" charset="2"/>
              <a:buChar char="§"/>
            </a:pPr>
            <a:r>
              <a:rPr lang="en-US" sz="1800" dirty="0">
                <a:effectLst/>
                <a:latin typeface="Tahoma" panose="020B0604030504040204" pitchFamily="34" charset="0"/>
                <a:ea typeface="Tahoma" panose="020B0604030504040204" pitchFamily="34" charset="0"/>
                <a:cs typeface="Tahoma" panose="020B0604030504040204" pitchFamily="34" charset="0"/>
              </a:rPr>
              <a:t>2023 	Awardee, </a:t>
            </a:r>
            <a:r>
              <a:rPr lang="en-US" sz="1800" i="1" dirty="0">
                <a:effectLst/>
                <a:latin typeface="Tahoma" panose="020B0604030504040204" pitchFamily="34" charset="0"/>
                <a:ea typeface="Tahoma" panose="020B0604030504040204" pitchFamily="34" charset="0"/>
                <a:cs typeface="Tahoma" panose="020B0604030504040204" pitchFamily="34" charset="0"/>
              </a:rPr>
              <a:t>AECT Annual Achievement Award: For Accomplishments Advancing the ECT Field</a:t>
            </a:r>
            <a:r>
              <a:rPr lang="en-US" sz="1800" dirty="0">
                <a:effectLst/>
                <a:latin typeface="Tahoma" panose="020B0604030504040204" pitchFamily="34" charset="0"/>
                <a:ea typeface="Tahoma" panose="020B0604030504040204" pitchFamily="34" charset="0"/>
                <a:cs typeface="Tahoma" panose="020B0604030504040204" pitchFamily="34" charset="0"/>
              </a:rPr>
              <a:t>. Presented at the Association for Educational Communication and Technology (AECT) International Convention, Orlando, FL, October 18, 2023.</a:t>
            </a:r>
          </a:p>
          <a:p>
            <a:pPr>
              <a:lnSpc>
                <a:spcPct val="100000"/>
              </a:lnSpc>
              <a:spcBef>
                <a:spcPts val="0"/>
              </a:spcBef>
              <a:spcAft>
                <a:spcPts val="600"/>
              </a:spcAft>
              <a:buFont typeface="Wingdings" panose="05000000000000000000" pitchFamily="2" charset="2"/>
              <a:buChar char="§"/>
            </a:pPr>
            <a:r>
              <a:rPr lang="en-US" sz="1800" dirty="0">
                <a:effectLst/>
                <a:latin typeface="Tahoma" panose="020B0604030504040204" pitchFamily="34" charset="0"/>
                <a:ea typeface="Tahoma" panose="020B0604030504040204" pitchFamily="34" charset="0"/>
                <a:cs typeface="Tahoma" panose="020B0604030504040204" pitchFamily="34" charset="0"/>
              </a:rPr>
              <a:t>2023 	Awardee, </a:t>
            </a:r>
            <a:r>
              <a:rPr lang="en-US" sz="1800" i="1" dirty="0">
                <a:effectLst/>
                <a:latin typeface="Tahoma" panose="020B0604030504040204" pitchFamily="34" charset="0"/>
                <a:ea typeface="Tahoma" panose="020B0604030504040204" pitchFamily="34" charset="0"/>
                <a:cs typeface="Tahoma" panose="020B0604030504040204" pitchFamily="34" charset="0"/>
              </a:rPr>
              <a:t>USDLA Excellence in Distance Learning Research Award in Higher Education</a:t>
            </a:r>
            <a:r>
              <a:rPr lang="en-US" sz="1800" dirty="0">
                <a:effectLst/>
                <a:latin typeface="Tahoma" panose="020B0604030504040204" pitchFamily="34" charset="0"/>
                <a:ea typeface="Tahoma" panose="020B0604030504040204" pitchFamily="34" charset="0"/>
                <a:cs typeface="Tahoma" panose="020B0604030504040204" pitchFamily="34" charset="0"/>
              </a:rPr>
              <a:t>, United States Distance Learning Association (USDLA), Orlando, FL, July 19, 2023.</a:t>
            </a:r>
          </a:p>
          <a:p>
            <a:pPr>
              <a:lnSpc>
                <a:spcPct val="100000"/>
              </a:lnSpc>
              <a:spcBef>
                <a:spcPts val="0"/>
              </a:spcBef>
              <a:spcAft>
                <a:spcPts val="600"/>
              </a:spcAft>
              <a:buFont typeface="Wingdings" panose="05000000000000000000" pitchFamily="2" charset="2"/>
              <a:buChar char="§"/>
            </a:pPr>
            <a:r>
              <a:rPr lang="en-US" sz="1800" dirty="0">
                <a:effectLst/>
                <a:latin typeface="Tahoma" panose="020B0604030504040204" pitchFamily="34" charset="0"/>
                <a:ea typeface="Tahoma" panose="020B0604030504040204" pitchFamily="34" charset="0"/>
                <a:cs typeface="Tahoma" panose="020B0604030504040204" pitchFamily="34" charset="0"/>
              </a:rPr>
              <a:t>2023 	Awardee</a:t>
            </a:r>
            <a:r>
              <a:rPr lang="en-US" sz="1800" i="1" dirty="0">
                <a:effectLst/>
                <a:latin typeface="Tahoma" panose="020B0604030504040204" pitchFamily="34" charset="0"/>
                <a:ea typeface="Tahoma" panose="020B0604030504040204" pitchFamily="34" charset="0"/>
                <a:cs typeface="Tahoma" panose="020B0604030504040204" pitchFamily="34" charset="0"/>
              </a:rPr>
              <a:t> </a:t>
            </a:r>
            <a:r>
              <a:rPr lang="en-US" sz="1800" dirty="0">
                <a:effectLst/>
                <a:latin typeface="Tahoma" panose="020B0604030504040204" pitchFamily="34" charset="0"/>
                <a:ea typeface="Tahoma" panose="020B0604030504040204" pitchFamily="34" charset="0"/>
                <a:cs typeface="Tahoma" panose="020B0604030504040204" pitchFamily="34" charset="0"/>
              </a:rPr>
              <a:t>(with Min Young Doo, </a:t>
            </a:r>
            <a:r>
              <a:rPr lang="en-US" sz="1800" dirty="0" err="1">
                <a:effectLst/>
                <a:latin typeface="Tahoma" panose="020B0604030504040204" pitchFamily="34" charset="0"/>
                <a:ea typeface="Tahoma" panose="020B0604030504040204" pitchFamily="34" charset="0"/>
                <a:cs typeface="Tahoma" panose="020B0604030504040204" pitchFamily="34" charset="0"/>
              </a:rPr>
              <a:t>Kangwon</a:t>
            </a:r>
            <a:r>
              <a:rPr lang="en-US" sz="1800" dirty="0">
                <a:effectLst/>
                <a:latin typeface="Tahoma" panose="020B0604030504040204" pitchFamily="34" charset="0"/>
                <a:ea typeface="Tahoma" panose="020B0604030504040204" pitchFamily="34" charset="0"/>
                <a:cs typeface="Tahoma" panose="020B0604030504040204" pitchFamily="34" charset="0"/>
              </a:rPr>
              <a:t> National University, Korea), </a:t>
            </a:r>
            <a:r>
              <a:rPr lang="en-US" sz="1800" i="1" dirty="0">
                <a:effectLst/>
                <a:latin typeface="Tahoma" panose="020B0604030504040204" pitchFamily="34" charset="0"/>
                <a:ea typeface="Tahoma" panose="020B0604030504040204" pitchFamily="34" charset="0"/>
                <a:cs typeface="Tahoma" panose="020B0604030504040204" pitchFamily="34" charset="0"/>
              </a:rPr>
              <a:t>Outstanding International Research Collaboration</a:t>
            </a:r>
            <a:r>
              <a:rPr lang="en-US" sz="1800" dirty="0">
                <a:effectLst/>
                <a:latin typeface="Tahoma" panose="020B0604030504040204" pitchFamily="34" charset="0"/>
                <a:ea typeface="Tahoma" panose="020B0604030504040204" pitchFamily="34" charset="0"/>
                <a:cs typeface="Tahoma" panose="020B0604030504040204" pitchFamily="34" charset="0"/>
              </a:rPr>
              <a:t>, American Educational Research Association (AERA) TICL (Technology, Instruction, Cognition, and Learning) SIG. Presented at AERA, Chicago, IL, April 13, 2023.</a:t>
            </a:r>
          </a:p>
        </p:txBody>
      </p:sp>
    </p:spTree>
    <p:extLst>
      <p:ext uri="{BB962C8B-B14F-4D97-AF65-F5344CB8AC3E}">
        <p14:creationId xmlns:p14="http://schemas.microsoft.com/office/powerpoint/2010/main" val="1273080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BCD8-3AE7-43CB-84A6-2BA04347EFC7}"/>
              </a:ext>
            </a:extLst>
          </p:cNvPr>
          <p:cNvSpPr>
            <a:spLocks noGrp="1"/>
          </p:cNvSpPr>
          <p:nvPr>
            <p:ph type="title"/>
          </p:nvPr>
        </p:nvSpPr>
        <p:spPr>
          <a:xfrm>
            <a:off x="797168" y="480646"/>
            <a:ext cx="10445263" cy="1195754"/>
          </a:xfrm>
        </p:spPr>
        <p:txBody>
          <a:bodyPr>
            <a:no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Professor, Indiana University</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(as of February 17, 2024)</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International Collaboration, Research, and Service</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A8B0FCA1-2BD8-4D29-96D2-B15FA83A3156}"/>
              </a:ext>
            </a:extLst>
          </p:cNvPr>
          <p:cNvSpPr>
            <a:spLocks noGrp="1"/>
          </p:cNvSpPr>
          <p:nvPr>
            <p:ph idx="1"/>
          </p:nvPr>
        </p:nvSpPr>
        <p:spPr>
          <a:xfrm>
            <a:off x="756138" y="1925053"/>
            <a:ext cx="10703941" cy="4579544"/>
          </a:xfrm>
        </p:spPr>
        <p:txBody>
          <a:bodyPr>
            <a:normAutofit lnSpcReduction="10000"/>
          </a:bodyPr>
          <a:lstStyle/>
          <a:p>
            <a:pPr>
              <a:lnSpc>
                <a:spcPct val="110000"/>
              </a:lnSpc>
              <a:spcBef>
                <a:spcPts val="0"/>
              </a:spcBef>
              <a:buFont typeface="Wingdings" panose="05000000000000000000" pitchFamily="2" charset="2"/>
              <a:buChar char="§"/>
            </a:pPr>
            <a:r>
              <a:rPr lang="en-US" sz="2400" b="1" dirty="0">
                <a:latin typeface="Tahoma" panose="020B0604030504040204" pitchFamily="34" charset="0"/>
                <a:ea typeface="Tahoma" panose="020B0604030504040204" pitchFamily="34" charset="0"/>
                <a:cs typeface="Tahoma" panose="020B0604030504040204" pitchFamily="34" charset="0"/>
              </a:rPr>
              <a:t>V</a:t>
            </a:r>
            <a:r>
              <a:rPr lang="en-US" sz="2400" b="1" dirty="0">
                <a:effectLst/>
                <a:latin typeface="Tahoma" panose="020B0604030504040204" pitchFamily="34" charset="0"/>
                <a:ea typeface="Tahoma" panose="020B0604030504040204" pitchFamily="34" charset="0"/>
                <a:cs typeface="Tahoma" panose="020B0604030504040204" pitchFamily="34" charset="0"/>
              </a:rPr>
              <a:t>isiting scholar/professor or adjunct appointments/visits (14)</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0" indent="0">
              <a:lnSpc>
                <a:spcPct val="110000"/>
              </a:lnSpc>
              <a:spcBef>
                <a:spcPts val="0"/>
              </a:spcBef>
              <a:buNone/>
            </a:pPr>
            <a:r>
              <a:rPr lang="en-US" sz="2400" dirty="0">
                <a:effectLst/>
                <a:latin typeface="Tahoma" panose="020B0604030504040204" pitchFamily="34" charset="0"/>
                <a:ea typeface="Tahoma" panose="020B0604030504040204" pitchFamily="34" charset="0"/>
                <a:cs typeface="Tahoma" panose="020B0604030504040204" pitchFamily="34" charset="0"/>
              </a:rPr>
              <a:t>1997-2024 (e.g., Taiwan (2), Japan, Finland (2), the UK (Wales, Scotland), Canada, China, Egypt, </a:t>
            </a:r>
            <a:r>
              <a:rPr lang="en-US" sz="2400" dirty="0">
                <a:latin typeface="Tahoma" panose="020B0604030504040204" pitchFamily="34" charset="0"/>
                <a:ea typeface="Tahoma" panose="020B0604030504040204" pitchFamily="34" charset="0"/>
                <a:cs typeface="Tahoma" panose="020B0604030504040204" pitchFamily="34" charset="0"/>
              </a:rPr>
              <a:t>Thailand, </a:t>
            </a:r>
            <a:r>
              <a:rPr lang="en-US" sz="2400" dirty="0">
                <a:effectLst/>
                <a:latin typeface="Tahoma" panose="020B0604030504040204" pitchFamily="34" charset="0"/>
                <a:ea typeface="Tahoma" panose="020B0604030504040204" pitchFamily="34" charset="0"/>
                <a:cs typeface="Tahoma" panose="020B0604030504040204" pitchFamily="34" charset="0"/>
              </a:rPr>
              <a:t>Australia, and Ohio, USA).</a:t>
            </a:r>
          </a:p>
          <a:p>
            <a:pPr marL="0" indent="0">
              <a:lnSpc>
                <a:spcPct val="110000"/>
              </a:lnSpc>
              <a:spcBef>
                <a:spcPts val="0"/>
              </a:spcBef>
              <a:buNone/>
            </a:pPr>
            <a:endParaRPr lang="en-US" sz="1800" b="1" dirty="0">
              <a:effectLst/>
              <a:latin typeface="Tahoma" panose="020B0604030504040204" pitchFamily="34" charset="0"/>
              <a:ea typeface="Tahoma" panose="020B0604030504040204" pitchFamily="34" charset="0"/>
              <a:cs typeface="Tahoma" panose="020B0604030504040204" pitchFamily="34" charset="0"/>
            </a:endParaRPr>
          </a:p>
          <a:p>
            <a:pPr>
              <a:lnSpc>
                <a:spcPct val="110000"/>
              </a:lnSpc>
              <a:spcBef>
                <a:spcPts val="0"/>
              </a:spcBef>
              <a:buFont typeface="Wingdings" panose="05000000000000000000" pitchFamily="2" charset="2"/>
              <a:buChar char="§"/>
            </a:pPr>
            <a:r>
              <a:rPr lang="en-US" sz="2400" b="1" dirty="0">
                <a:latin typeface="Tahoma" panose="020B0604030504040204" pitchFamily="34" charset="0"/>
                <a:ea typeface="Tahoma" panose="020B0604030504040204" pitchFamily="34" charset="0"/>
                <a:cs typeface="Tahoma" panose="020B0604030504040204" pitchFamily="34" charset="0"/>
              </a:rPr>
              <a:t>Visiting scholars sponsored (40)</a:t>
            </a:r>
          </a:p>
          <a:p>
            <a:pPr marR="0" indent="0">
              <a:lnSpc>
                <a:spcPct val="105000"/>
              </a:lnSpc>
              <a:spcBef>
                <a:spcPts val="0"/>
              </a:spcBef>
              <a:spcAft>
                <a:spcPts val="0"/>
              </a:spcAft>
              <a:buNone/>
            </a:pPr>
            <a:r>
              <a:rPr lang="en-US" sz="2400" dirty="0">
                <a:effectLst/>
                <a:latin typeface="Times New Roman" panose="02020603050405020304" pitchFamily="18" charset="0"/>
                <a:ea typeface="Malgun Gothic" panose="020B0503020000020004" pitchFamily="34" charset="-127"/>
              </a:rPr>
              <a:t>1995-2024 (e.g., from China, Korea, Taiwan, Israel, Belgium, Botswana, Mexico, Uzbekistan, Japan, Kazakhstan, Azerbaijan, Turkey, Thailand, Australia, Italy, Finland, Russia, Morocco, Palestine, South Sudan, India, New Zealand, South Africa, etc.).</a:t>
            </a:r>
          </a:p>
          <a:p>
            <a:pPr marR="0" indent="0">
              <a:lnSpc>
                <a:spcPct val="105000"/>
              </a:lnSpc>
              <a:spcBef>
                <a:spcPts val="0"/>
              </a:spcBef>
              <a:spcAft>
                <a:spcPts val="0"/>
              </a:spcAft>
              <a:buNone/>
            </a:pPr>
            <a:endParaRPr lang="en-US" sz="2400" b="1" dirty="0">
              <a:latin typeface="Tahoma" panose="020B0604030504040204" pitchFamily="34" charset="0"/>
              <a:ea typeface="Tahoma" panose="020B0604030504040204" pitchFamily="34" charset="0"/>
              <a:cs typeface="Tahoma" panose="020B0604030504040204" pitchFamily="34" charset="0"/>
            </a:endParaRPr>
          </a:p>
          <a:p>
            <a:pPr marR="0" indent="0">
              <a:lnSpc>
                <a:spcPct val="105000"/>
              </a:lnSpc>
              <a:spcBef>
                <a:spcPts val="0"/>
              </a:spcBef>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Note: </a:t>
            </a:r>
            <a:r>
              <a:rPr lang="en-US" sz="2400" dirty="0">
                <a:latin typeface="Tahoma" panose="020B0604030504040204" pitchFamily="34" charset="0"/>
                <a:ea typeface="Tahoma" panose="020B0604030504040204" pitchFamily="34" charset="0"/>
                <a:cs typeface="Tahoma" panose="020B0604030504040204" pitchFamily="34" charset="0"/>
              </a:rPr>
              <a:t>I have personally organized or hosted many IU and IST alumni events in Singapore (2), Thailand (2), Korea (7), Taiwan (4), and China (1).</a:t>
            </a:r>
            <a:endParaRPr lang="en-US" sz="2400" dirty="0">
              <a:latin typeface="Times New Roman" panose="02020603050405020304" pitchFamily="18" charset="0"/>
              <a:ea typeface="Malgun Gothic" panose="020B0503020000020004" pitchFamily="34" charset="-127"/>
              <a:cs typeface="Tahoma" panose="020B0604030504040204" pitchFamily="34" charset="0"/>
            </a:endParaRPr>
          </a:p>
        </p:txBody>
      </p:sp>
    </p:spTree>
    <p:extLst>
      <p:ext uri="{BB962C8B-B14F-4D97-AF65-F5344CB8AC3E}">
        <p14:creationId xmlns:p14="http://schemas.microsoft.com/office/powerpoint/2010/main" val="3569302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BCD8-3AE7-43CB-84A6-2BA04347EFC7}"/>
              </a:ext>
            </a:extLst>
          </p:cNvPr>
          <p:cNvSpPr>
            <a:spLocks noGrp="1"/>
          </p:cNvSpPr>
          <p:nvPr>
            <p:ph type="title"/>
          </p:nvPr>
        </p:nvSpPr>
        <p:spPr>
          <a:xfrm>
            <a:off x="797168" y="480646"/>
            <a:ext cx="10445263" cy="1195754"/>
          </a:xfrm>
        </p:spPr>
        <p:txBody>
          <a:bodyPr>
            <a:no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Professor, Indiana University</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(as of February 20, 2024)</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International Collaboration Continued…</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A8B0FCA1-2BD8-4D29-96D2-B15FA83A3156}"/>
              </a:ext>
            </a:extLst>
          </p:cNvPr>
          <p:cNvSpPr>
            <a:spLocks noGrp="1"/>
          </p:cNvSpPr>
          <p:nvPr>
            <p:ph idx="1"/>
          </p:nvPr>
        </p:nvSpPr>
        <p:spPr>
          <a:xfrm>
            <a:off x="756137" y="1888957"/>
            <a:ext cx="10860352" cy="4615639"/>
          </a:xfrm>
        </p:spPr>
        <p:txBody>
          <a:bodyPr>
            <a:normAutofit lnSpcReduction="10000"/>
          </a:bodyPr>
          <a:lstStyle/>
          <a:p>
            <a:pPr marL="457200" marR="0">
              <a:lnSpc>
                <a:spcPct val="105000"/>
              </a:lnSpc>
              <a:spcBef>
                <a:spcPts val="0"/>
              </a:spcBef>
              <a:spcAft>
                <a:spcPts val="0"/>
              </a:spcAft>
            </a:pPr>
            <a:r>
              <a:rPr lang="en-US" sz="1900" b="1" dirty="0">
                <a:effectLst/>
                <a:latin typeface="Tahoma" panose="020B0604030504040204" pitchFamily="34" charset="0"/>
                <a:ea typeface="Tahoma" panose="020B0604030504040204" pitchFamily="34" charset="0"/>
                <a:cs typeface="Tahoma" panose="020B0604030504040204" pitchFamily="34" charset="0"/>
              </a:rPr>
              <a:t>Recent Research Partners and Publications: </a:t>
            </a:r>
            <a:r>
              <a:rPr lang="en-US" sz="1800" dirty="0">
                <a:effectLst/>
                <a:latin typeface="Tahoma" panose="020B0604030504040204" pitchFamily="34" charset="0"/>
                <a:ea typeface="Tahoma" panose="020B0604030504040204" pitchFamily="34" charset="0"/>
                <a:cs typeface="Tahoma" panose="020B0604030504040204" pitchFamily="34" charset="0"/>
              </a:rPr>
              <a:t>Korea, China, and Turkey.</a:t>
            </a:r>
          </a:p>
          <a:p>
            <a:pPr marR="0" indent="0">
              <a:lnSpc>
                <a:spcPct val="105000"/>
              </a:lnSpc>
              <a:spcBef>
                <a:spcPts val="0"/>
              </a:spcBef>
              <a:spcAft>
                <a:spcPts val="0"/>
              </a:spcAft>
              <a:buNone/>
            </a:pP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457200" marR="0">
              <a:lnSpc>
                <a:spcPct val="105000"/>
              </a:lnSpc>
              <a:spcBef>
                <a:spcPts val="0"/>
              </a:spcBef>
              <a:spcAft>
                <a:spcPts val="0"/>
              </a:spcAft>
            </a:pPr>
            <a:r>
              <a:rPr lang="en-US" sz="1900" b="1" dirty="0">
                <a:effectLst/>
                <a:latin typeface="Tahoma" panose="020B0604030504040204" pitchFamily="34" charset="0"/>
                <a:ea typeface="Tahoma" panose="020B0604030504040204" pitchFamily="34" charset="0"/>
                <a:cs typeface="Tahoma" panose="020B0604030504040204" pitchFamily="34" charset="0"/>
              </a:rPr>
              <a:t>My recent </a:t>
            </a:r>
            <a:r>
              <a:rPr lang="en-US" sz="1900" b="1" dirty="0">
                <a:latin typeface="Tahoma" panose="020B0604030504040204" pitchFamily="34" charset="0"/>
                <a:ea typeface="Tahoma" panose="020B0604030504040204" pitchFamily="34" charset="0"/>
                <a:cs typeface="Tahoma" panose="020B0604030504040204" pitchFamily="34" charset="0"/>
              </a:rPr>
              <a:t>t</a:t>
            </a:r>
            <a:r>
              <a:rPr lang="en-US" sz="1900" b="1" dirty="0">
                <a:effectLst/>
                <a:latin typeface="Tahoma" panose="020B0604030504040204" pitchFamily="34" charset="0"/>
                <a:ea typeface="Tahoma" panose="020B0604030504040204" pitchFamily="34" charset="0"/>
                <a:cs typeface="Tahoma" panose="020B0604030504040204" pitchFamily="34" charset="0"/>
              </a:rPr>
              <a:t>eaching and service </a:t>
            </a:r>
            <a:r>
              <a:rPr lang="en-US" sz="1900" b="1" dirty="0">
                <a:latin typeface="Tahoma" panose="020B0604030504040204" pitchFamily="34" charset="0"/>
                <a:ea typeface="Tahoma" panose="020B0604030504040204" pitchFamily="34" charset="0"/>
                <a:cs typeface="Tahoma" panose="020B0604030504040204" pitchFamily="34" charset="0"/>
              </a:rPr>
              <a:t>a</a:t>
            </a:r>
            <a:r>
              <a:rPr lang="en-US" sz="1900" b="1" dirty="0">
                <a:effectLst/>
                <a:latin typeface="Tahoma" panose="020B0604030504040204" pitchFamily="34" charset="0"/>
                <a:ea typeface="Tahoma" panose="020B0604030504040204" pitchFamily="34" charset="0"/>
                <a:cs typeface="Tahoma" panose="020B0604030504040204" pitchFamily="34" charset="0"/>
              </a:rPr>
              <a:t>ctivities (mostly virtual) in such countries as: </a:t>
            </a:r>
            <a:r>
              <a:rPr lang="en-US" sz="1800" dirty="0">
                <a:effectLst/>
                <a:latin typeface="Tahoma" panose="020B0604030504040204" pitchFamily="34" charset="0"/>
                <a:ea typeface="Tahoma" panose="020B0604030504040204" pitchFamily="34" charset="0"/>
                <a:cs typeface="Tahoma" panose="020B0604030504040204" pitchFamily="34" charset="0"/>
              </a:rPr>
              <a:t>China, Korea, Taiwan, Turkey, Canada, UAE, Saudi Arabia, Japan, Thailand, Indonesia, Botswana, Singapore, Hong Kong, New Zealand, Australia, the UK,</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dirty="0">
                <a:effectLst/>
                <a:latin typeface="Tahoma" panose="020B0604030504040204" pitchFamily="34" charset="0"/>
                <a:ea typeface="Tahoma" panose="020B0604030504040204" pitchFamily="34" charset="0"/>
                <a:cs typeface="Tahoma" panose="020B0604030504040204" pitchFamily="34" charset="0"/>
              </a:rPr>
              <a:t>India, the Philippines, Mexico, Finland, Scotland, Ireland, Spain, Sri Lanka, Israel, Nepal, </a:t>
            </a:r>
            <a:r>
              <a:rPr lang="en-US" sz="1800" dirty="0">
                <a:latin typeface="Tahoma" panose="020B0604030504040204" pitchFamily="34" charset="0"/>
                <a:ea typeface="Tahoma" panose="020B0604030504040204" pitchFamily="34" charset="0"/>
                <a:cs typeface="Tahoma" panose="020B0604030504040204" pitchFamily="34" charset="0"/>
              </a:rPr>
              <a:t>Japan, Fiji, South Africa, </a:t>
            </a:r>
            <a:r>
              <a:rPr lang="en-US" sz="1800" dirty="0">
                <a:effectLst/>
                <a:latin typeface="Tahoma" panose="020B0604030504040204" pitchFamily="34" charset="0"/>
                <a:ea typeface="Tahoma" panose="020B0604030504040204" pitchFamily="34" charset="0"/>
                <a:cs typeface="Tahoma" panose="020B0604030504040204" pitchFamily="34" charset="0"/>
              </a:rPr>
              <a:t>and Malaysia.</a:t>
            </a:r>
          </a:p>
          <a:p>
            <a:pPr marR="0" indent="0">
              <a:lnSpc>
                <a:spcPct val="105000"/>
              </a:lnSpc>
              <a:spcBef>
                <a:spcPts val="0"/>
              </a:spcBef>
              <a:spcAft>
                <a:spcPts val="0"/>
              </a:spcAft>
              <a:buNone/>
            </a:pPr>
            <a:r>
              <a:rPr lang="en-US" sz="1800" b="1" dirty="0">
                <a:effectLst/>
                <a:latin typeface="Tahoma" panose="020B0604030504040204" pitchFamily="34" charset="0"/>
                <a:ea typeface="Tahoma" panose="020B0604030504040204" pitchFamily="34" charset="0"/>
                <a:cs typeface="Tahoma" panose="020B0604030504040204" pitchFamily="34" charset="0"/>
              </a:rPr>
              <a:t> </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457200" marR="0">
              <a:lnSpc>
                <a:spcPct val="105000"/>
              </a:lnSpc>
              <a:spcBef>
                <a:spcPts val="0"/>
              </a:spcBef>
              <a:spcAft>
                <a:spcPts val="0"/>
              </a:spcAft>
            </a:pPr>
            <a:r>
              <a:rPr lang="en-US" sz="1900" b="1" dirty="0">
                <a:effectLst/>
                <a:latin typeface="Tahoma" panose="020B0604030504040204" pitchFamily="34" charset="0"/>
                <a:ea typeface="Tahoma" panose="020B0604030504040204" pitchFamily="34" charset="0"/>
                <a:cs typeface="Tahoma" panose="020B0604030504040204" pitchFamily="34" charset="0"/>
              </a:rPr>
              <a:t>My new edited book (2022), Transformative Teaching Around the World” with Routledge on impactful teaching has teachers from 22 countries such as:</a:t>
            </a:r>
            <a:r>
              <a:rPr lang="en-US" sz="1900" b="1" dirty="0">
                <a:latin typeface="Tahoma" panose="020B0604030504040204" pitchFamily="34" charset="0"/>
                <a:ea typeface="Tahoma" panose="020B0604030504040204" pitchFamily="34" charset="0"/>
                <a:cs typeface="Tahoma" panose="020B0604030504040204" pitchFamily="34" charset="0"/>
              </a:rPr>
              <a:t> </a:t>
            </a:r>
            <a:r>
              <a:rPr lang="en-US" sz="1800" dirty="0">
                <a:solidFill>
                  <a:srgbClr val="111111"/>
                </a:solidFill>
                <a:effectLst/>
                <a:latin typeface="Tahoma" panose="020B0604030504040204" pitchFamily="34" charset="0"/>
                <a:ea typeface="Tahoma" panose="020B0604030504040204" pitchFamily="34" charset="0"/>
                <a:cs typeface="Tahoma" panose="020B0604030504040204" pitchFamily="34" charset="0"/>
              </a:rPr>
              <a:t>Mexico, India, Morocco, mainland China and Taiwan, </a:t>
            </a:r>
            <a:r>
              <a:rPr lang="en-US" sz="1800" dirty="0">
                <a:effectLst/>
                <a:latin typeface="Tahoma" panose="020B0604030504040204" pitchFamily="34" charset="0"/>
                <a:ea typeface="Tahoma" panose="020B0604030504040204" pitchFamily="34" charset="0"/>
                <a:cs typeface="Tahoma" panose="020B0604030504040204" pitchFamily="34" charset="0"/>
              </a:rPr>
              <a:t>Bhutan, Papua New Guinea</a:t>
            </a:r>
            <a:r>
              <a:rPr lang="en-US" sz="1800" dirty="0">
                <a:solidFill>
                  <a:srgbClr val="111111"/>
                </a:solidFill>
                <a:effectLst/>
                <a:latin typeface="Tahoma" panose="020B0604030504040204" pitchFamily="34" charset="0"/>
                <a:ea typeface="Tahoma" panose="020B0604030504040204" pitchFamily="34" charset="0"/>
                <a:cs typeface="Tahoma" panose="020B0604030504040204" pitchFamily="34" charset="0"/>
              </a:rPr>
              <a:t>, Thailand, Cyprus, Singapore, Finland, Botswana, New Zealand, Yemen, Saudi Arabia, Yemen, Rwanda, Costa Rica, Kazakhstan, Israel, Uzbekistan, Korea, and the United States.</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R="0" indent="0">
              <a:lnSpc>
                <a:spcPct val="105000"/>
              </a:lnSpc>
              <a:spcBef>
                <a:spcPts val="0"/>
              </a:spcBef>
              <a:spcAft>
                <a:spcPts val="0"/>
              </a:spcAft>
              <a:buNone/>
            </a:pPr>
            <a:r>
              <a:rPr lang="en-US" sz="1800" b="1" dirty="0">
                <a:solidFill>
                  <a:srgbClr val="111111"/>
                </a:solidFill>
                <a:effectLst/>
                <a:latin typeface="Tahoma" panose="020B0604030504040204" pitchFamily="34" charset="0"/>
                <a:ea typeface="Tahoma" panose="020B0604030504040204" pitchFamily="34" charset="0"/>
                <a:cs typeface="Tahoma" panose="020B0604030504040204" pitchFamily="34" charset="0"/>
              </a:rPr>
              <a:t> </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457200" marR="0">
              <a:lnSpc>
                <a:spcPct val="105000"/>
              </a:lnSpc>
              <a:spcBef>
                <a:spcPts val="0"/>
              </a:spcBef>
              <a:spcAft>
                <a:spcPts val="800"/>
              </a:spcAft>
            </a:pPr>
            <a:r>
              <a:rPr lang="en-US" sz="1900" b="1" dirty="0">
                <a:solidFill>
                  <a:srgbClr val="111111"/>
                </a:solidFill>
                <a:effectLst/>
                <a:latin typeface="Tahoma" panose="020B0604030504040204" pitchFamily="34" charset="0"/>
                <a:ea typeface="Tahoma" panose="020B0604030504040204" pitchFamily="34" charset="0"/>
                <a:cs typeface="Tahoma" panose="020B0604030504040204" pitchFamily="34" charset="0"/>
              </a:rPr>
              <a:t>My recent 2 MOOCs books (2015 and 2020) have contributors from:</a:t>
            </a:r>
            <a:r>
              <a:rPr lang="en-US" sz="1900" dirty="0">
                <a:solidFill>
                  <a:srgbClr val="111111"/>
                </a:solidFill>
                <a:effectLst/>
                <a:latin typeface="Tahoma" panose="020B0604030504040204" pitchFamily="34" charset="0"/>
                <a:ea typeface="Tahoma" panose="020B0604030504040204" pitchFamily="34" charset="0"/>
                <a:cs typeface="Tahoma" panose="020B0604030504040204" pitchFamily="34" charset="0"/>
              </a:rPr>
              <a:t> </a:t>
            </a:r>
            <a:r>
              <a:rPr lang="en-US" sz="1800" dirty="0">
                <a:solidFill>
                  <a:srgbClr val="111111"/>
                </a:solidFill>
                <a:effectLst/>
                <a:latin typeface="Tahoma" panose="020B0604030504040204" pitchFamily="34" charset="0"/>
                <a:ea typeface="Tahoma" panose="020B0604030504040204" pitchFamily="34" charset="0"/>
                <a:cs typeface="Tahoma" panose="020B0604030504040204" pitchFamily="34" charset="0"/>
              </a:rPr>
              <a:t>South Africa, Canada, the Philippines, Thailand, China, Korea, Indonesia, Brazil, Chile, the Bahamas, India, Kenya, UAE, Egypt, Turkey, Sri Lanka, the Netherlands, Scotland, New Zealand, Australia, Japan, Germany, Australia, Ireland, Malaysia, Nepal, Fiji, Columbia, Zimbabwe, Mexico, Iran, and the United States.</a:t>
            </a:r>
            <a:endParaRPr lang="en-US" sz="18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42279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2D1DF32-0269-4A47-BB3E-3C89EA64B8B4}"/>
              </a:ext>
            </a:extLst>
          </p:cNvPr>
          <p:cNvSpPr txBox="1"/>
          <p:nvPr/>
        </p:nvSpPr>
        <p:spPr>
          <a:xfrm>
            <a:off x="619017" y="482600"/>
            <a:ext cx="10953964" cy="707886"/>
          </a:xfrm>
          <a:prstGeom prst="rect">
            <a:avLst/>
          </a:prstGeom>
          <a:noFill/>
        </p:spPr>
        <p:txBody>
          <a:bodyPr wrap="square" rtlCol="0">
            <a:spAutoFit/>
          </a:bodyPr>
          <a:lstStyle/>
          <a:p>
            <a:pPr algn="ctr" defTabSz="914446"/>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Book Project Collaborations By Year</a:t>
            </a:r>
          </a:p>
        </p:txBody>
      </p:sp>
      <p:pic>
        <p:nvPicPr>
          <p:cNvPr id="2" name="Picture 1">
            <a:extLst>
              <a:ext uri="{FF2B5EF4-FFF2-40B4-BE49-F238E27FC236}">
                <a16:creationId xmlns:a16="http://schemas.microsoft.com/office/drawing/2014/main" id="{B7D3B87E-AB4F-46BE-BE22-74BA455CCEA6}"/>
              </a:ext>
            </a:extLst>
          </p:cNvPr>
          <p:cNvPicPr>
            <a:picLocks noChangeAspect="1"/>
          </p:cNvPicPr>
          <p:nvPr/>
        </p:nvPicPr>
        <p:blipFill rotWithShape="1">
          <a:blip r:embed="rId2"/>
          <a:srcRect l="3073" t="9912" r="3611" b="13596"/>
          <a:stretch/>
        </p:blipFill>
        <p:spPr>
          <a:xfrm>
            <a:off x="0" y="1977623"/>
            <a:ext cx="2789817" cy="2469767"/>
          </a:xfrm>
          <a:prstGeom prst="rect">
            <a:avLst/>
          </a:prstGeom>
        </p:spPr>
      </p:pic>
      <p:pic>
        <p:nvPicPr>
          <p:cNvPr id="9" name="Picture 8" descr="A group of people holding certificates&#10;&#10;Description automatically generated">
            <a:extLst>
              <a:ext uri="{FF2B5EF4-FFF2-40B4-BE49-F238E27FC236}">
                <a16:creationId xmlns:a16="http://schemas.microsoft.com/office/drawing/2014/main" id="{F0CE4DEE-ADAE-4047-9340-A1278B250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8364" y="1914525"/>
            <a:ext cx="8788400" cy="4943475"/>
          </a:xfrm>
          <a:prstGeom prst="rect">
            <a:avLst/>
          </a:prstGeom>
        </p:spPr>
      </p:pic>
      <p:sp>
        <p:nvSpPr>
          <p:cNvPr id="10" name="TextBox 9">
            <a:extLst>
              <a:ext uri="{FF2B5EF4-FFF2-40B4-BE49-F238E27FC236}">
                <a16:creationId xmlns:a16="http://schemas.microsoft.com/office/drawing/2014/main" id="{36AC9902-6CD7-4380-9565-AF7807EEE17D}"/>
              </a:ext>
            </a:extLst>
          </p:cNvPr>
          <p:cNvSpPr txBox="1"/>
          <p:nvPr/>
        </p:nvSpPr>
        <p:spPr>
          <a:xfrm>
            <a:off x="812800" y="1157906"/>
            <a:ext cx="10953964" cy="923330"/>
          </a:xfrm>
          <a:prstGeom prst="rect">
            <a:avLst/>
          </a:prstGeom>
          <a:noFill/>
        </p:spPr>
        <p:txBody>
          <a:bodyPr wrap="square" rtlCol="0">
            <a:spAutoFit/>
          </a:bodyPr>
          <a:lstStyle/>
          <a:p>
            <a:pPr defTabSz="914446"/>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Note: Two of my edited books feature entirely IU School of Education contributors </a:t>
            </a:r>
          </a:p>
          <a:p>
            <a:pPr defTabSz="914446"/>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(e.g., Electronic Collaborators (1998) and Transformative Teaching Around the World (2022).</a:t>
            </a:r>
          </a:p>
          <a:p>
            <a:pPr defTabSz="914446"/>
            <a:endParaRPr lang="en-US" dirty="0">
              <a:solidFill>
                <a:prstClr val="black"/>
              </a:solidFill>
              <a:latin typeface="Calibri" panose="020F0502020204030204"/>
            </a:endParaRPr>
          </a:p>
        </p:txBody>
      </p:sp>
    </p:spTree>
    <p:extLst>
      <p:ext uri="{BB962C8B-B14F-4D97-AF65-F5344CB8AC3E}">
        <p14:creationId xmlns:p14="http://schemas.microsoft.com/office/powerpoint/2010/main" val="3938694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dbabc90$2$16e5e1bb895$Coremail$zhengxysmile$pku">
            <a:extLst>
              <a:ext uri="{FF2B5EF4-FFF2-40B4-BE49-F238E27FC236}">
                <a16:creationId xmlns:a16="http://schemas.microsoft.com/office/drawing/2014/main" id="{1CD1D051-7DFF-43E8-8CA5-893350D17D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02326" y="3339230"/>
            <a:ext cx="1815478" cy="292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E97EF88-3486-40C5-9F0C-29FBD3E3BF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0390" y="3875460"/>
            <a:ext cx="2246935" cy="2236267"/>
          </a:xfrm>
          <a:prstGeom prst="rect">
            <a:avLst/>
          </a:prstGeom>
        </p:spPr>
      </p:pic>
      <p:pic>
        <p:nvPicPr>
          <p:cNvPr id="6" name="Picture 5">
            <a:extLst>
              <a:ext uri="{FF2B5EF4-FFF2-40B4-BE49-F238E27FC236}">
                <a16:creationId xmlns:a16="http://schemas.microsoft.com/office/drawing/2014/main" id="{CC391F26-B880-4B5E-9C22-5F3B2BFDF0A4}"/>
              </a:ext>
            </a:extLst>
          </p:cNvPr>
          <p:cNvPicPr>
            <a:picLocks noChangeAspect="1"/>
          </p:cNvPicPr>
          <p:nvPr/>
        </p:nvPicPr>
        <p:blipFill>
          <a:blip r:embed="rId5"/>
          <a:stretch>
            <a:fillRect/>
          </a:stretch>
        </p:blipFill>
        <p:spPr>
          <a:xfrm>
            <a:off x="60778" y="3678801"/>
            <a:ext cx="1860210" cy="2629587"/>
          </a:xfrm>
          <a:prstGeom prst="rect">
            <a:avLst/>
          </a:prstGeom>
        </p:spPr>
      </p:pic>
      <p:pic>
        <p:nvPicPr>
          <p:cNvPr id="9" name="Picture 8">
            <a:extLst>
              <a:ext uri="{FF2B5EF4-FFF2-40B4-BE49-F238E27FC236}">
                <a16:creationId xmlns:a16="http://schemas.microsoft.com/office/drawing/2014/main" id="{E029F001-61C7-48D2-8050-3628501DEA9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76"/>
          <a:stretch/>
        </p:blipFill>
        <p:spPr>
          <a:xfrm>
            <a:off x="5863958" y="-17820"/>
            <a:ext cx="2282283" cy="2629587"/>
          </a:xfrm>
          <a:prstGeom prst="rect">
            <a:avLst/>
          </a:prstGeom>
        </p:spPr>
      </p:pic>
      <p:pic>
        <p:nvPicPr>
          <p:cNvPr id="10" name="Picture 9" descr="A person holding a book&#10;&#10;Description automatically generated">
            <a:extLst>
              <a:ext uri="{FF2B5EF4-FFF2-40B4-BE49-F238E27FC236}">
                <a16:creationId xmlns:a16="http://schemas.microsoft.com/office/drawing/2014/main" id="{D1CC83A3-DD38-486D-86E2-A839063B83C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168846" y="3437380"/>
            <a:ext cx="1924725" cy="2892404"/>
          </a:xfrm>
          <a:prstGeom prst="rect">
            <a:avLst/>
          </a:prstGeom>
        </p:spPr>
      </p:pic>
      <p:pic>
        <p:nvPicPr>
          <p:cNvPr id="11" name="Picture 10" descr="A close up of a sign&#10;&#10;Description automatically generated">
            <a:extLst>
              <a:ext uri="{FF2B5EF4-FFF2-40B4-BE49-F238E27FC236}">
                <a16:creationId xmlns:a16="http://schemas.microsoft.com/office/drawing/2014/main" id="{1EAE47EF-B4F6-490D-A091-0C2E62FE1B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71831" y="3565486"/>
            <a:ext cx="1779453" cy="2629587"/>
          </a:xfrm>
          <a:prstGeom prst="rect">
            <a:avLst/>
          </a:prstGeom>
        </p:spPr>
      </p:pic>
      <p:pic>
        <p:nvPicPr>
          <p:cNvPr id="15" name="Picture 14" descr="A close up of a sign&#10;&#10;Description automatically generated">
            <a:extLst>
              <a:ext uri="{FF2B5EF4-FFF2-40B4-BE49-F238E27FC236}">
                <a16:creationId xmlns:a16="http://schemas.microsoft.com/office/drawing/2014/main" id="{EC19EFE8-E420-4DF4-B0C0-535CDC14DB5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022441" y="-31210"/>
            <a:ext cx="1779453" cy="2674539"/>
          </a:xfrm>
          <a:prstGeom prst="rect">
            <a:avLst/>
          </a:prstGeom>
        </p:spPr>
      </p:pic>
      <p:pic>
        <p:nvPicPr>
          <p:cNvPr id="19" name="Picture 2" descr="C:\Users\Curtis\AppData\Local\Microsoft\Windows\Temporary Internet Files\Content.Outlook\BKDE2VKH\9786140102132.jpg">
            <a:extLst>
              <a:ext uri="{FF2B5EF4-FFF2-40B4-BE49-F238E27FC236}">
                <a16:creationId xmlns:a16="http://schemas.microsoft.com/office/drawing/2014/main" id="{93D5F2E4-9A9A-49C1-AAED-C2683E16D3CC}"/>
              </a:ext>
            </a:extLst>
          </p:cNvPr>
          <p:cNvPicPr>
            <a:picLocks noChangeAspect="1" noChangeArrowheads="1"/>
          </p:cNvPicPr>
          <p:nvPr/>
        </p:nvPicPr>
        <p:blipFill>
          <a:blip r:embed="rId10" cstate="print"/>
          <a:srcRect/>
          <a:stretch>
            <a:fillRect/>
          </a:stretch>
        </p:blipFill>
        <p:spPr bwMode="auto">
          <a:xfrm>
            <a:off x="10313674" y="3500272"/>
            <a:ext cx="1910016" cy="2694801"/>
          </a:xfrm>
          <a:prstGeom prst="rect">
            <a:avLst/>
          </a:prstGeom>
          <a:noFill/>
          <a:ln w="9525">
            <a:noFill/>
            <a:miter lim="800000"/>
            <a:headEnd/>
            <a:tailEnd/>
          </a:ln>
        </p:spPr>
      </p:pic>
      <p:pic>
        <p:nvPicPr>
          <p:cNvPr id="22" name="Picture 4" descr="image011">
            <a:extLst>
              <a:ext uri="{FF2B5EF4-FFF2-40B4-BE49-F238E27FC236}">
                <a16:creationId xmlns:a16="http://schemas.microsoft.com/office/drawing/2014/main" id="{41441C75-62DD-4DE6-8D90-116A1B4A7B9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234873" y="-43834"/>
            <a:ext cx="2041543" cy="26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CB2FEC1-2B25-48CC-8F9F-93F762ECA97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204" y="-31210"/>
            <a:ext cx="2020535" cy="2656367"/>
          </a:xfrm>
          <a:prstGeom prst="rect">
            <a:avLst/>
          </a:prstGeom>
        </p:spPr>
      </p:pic>
      <p:sp>
        <p:nvSpPr>
          <p:cNvPr id="3" name="TextBox 2">
            <a:extLst>
              <a:ext uri="{FF2B5EF4-FFF2-40B4-BE49-F238E27FC236}">
                <a16:creationId xmlns:a16="http://schemas.microsoft.com/office/drawing/2014/main" id="{C3EAE93B-D118-4780-A21A-2F054C6ECC8E}"/>
              </a:ext>
            </a:extLst>
          </p:cNvPr>
          <p:cNvSpPr txBox="1"/>
          <p:nvPr/>
        </p:nvSpPr>
        <p:spPr>
          <a:xfrm>
            <a:off x="529214" y="2791949"/>
            <a:ext cx="774571" cy="369332"/>
          </a:xfrm>
          <a:prstGeom prst="rect">
            <a:avLst/>
          </a:prstGeom>
          <a:noFill/>
        </p:spPr>
        <p:txBody>
          <a:bodyPr wrap="none" rtlCol="0">
            <a:spAutoFit/>
          </a:bodyPr>
          <a:lstStyle/>
          <a:p>
            <a:pPr defTabSz="914446">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1988</a:t>
            </a:r>
          </a:p>
        </p:txBody>
      </p:sp>
      <p:sp>
        <p:nvSpPr>
          <p:cNvPr id="7" name="Rectangle 6">
            <a:extLst>
              <a:ext uri="{FF2B5EF4-FFF2-40B4-BE49-F238E27FC236}">
                <a16:creationId xmlns:a16="http://schemas.microsoft.com/office/drawing/2014/main" id="{B7AB2B28-7277-4E13-B71B-D4AEDACBFEA8}"/>
              </a:ext>
            </a:extLst>
          </p:cNvPr>
          <p:cNvSpPr/>
          <p:nvPr/>
        </p:nvSpPr>
        <p:spPr>
          <a:xfrm>
            <a:off x="4534234" y="2683522"/>
            <a:ext cx="1118518" cy="369332"/>
          </a:xfrm>
          <a:prstGeom prst="rect">
            <a:avLst/>
          </a:prstGeom>
        </p:spPr>
        <p:txBody>
          <a:bodyPr wrap="square">
            <a:spAutoFit/>
          </a:bodyPr>
          <a:lstStyle/>
          <a:p>
            <a:pPr defTabSz="914446">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1998</a:t>
            </a:r>
            <a:endParaRPr lang="en-US" dirty="0">
              <a:solidFill>
                <a:prstClr val="black"/>
              </a:solidFill>
              <a:latin typeface="Calibri" panose="020F0502020204030204"/>
            </a:endParaRPr>
          </a:p>
        </p:txBody>
      </p:sp>
      <p:sp>
        <p:nvSpPr>
          <p:cNvPr id="8" name="Rectangle 7">
            <a:extLst>
              <a:ext uri="{FF2B5EF4-FFF2-40B4-BE49-F238E27FC236}">
                <a16:creationId xmlns:a16="http://schemas.microsoft.com/office/drawing/2014/main" id="{85477321-FC5A-4ED5-82A8-A873EACF5862}"/>
              </a:ext>
            </a:extLst>
          </p:cNvPr>
          <p:cNvSpPr/>
          <p:nvPr/>
        </p:nvSpPr>
        <p:spPr>
          <a:xfrm>
            <a:off x="6476708" y="2791949"/>
            <a:ext cx="774571" cy="369332"/>
          </a:xfrm>
          <a:prstGeom prst="rect">
            <a:avLst/>
          </a:prstGeom>
        </p:spPr>
        <p:txBody>
          <a:bodyPr wrap="none">
            <a:spAutoFit/>
          </a:bodyPr>
          <a:lstStyle/>
          <a:p>
            <a:pPr defTabSz="914446">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2000</a:t>
            </a:r>
            <a:endParaRPr lang="en-US" dirty="0">
              <a:solidFill>
                <a:prstClr val="black"/>
              </a:solidFill>
              <a:latin typeface="Calibri" panose="020F0502020204030204"/>
            </a:endParaRPr>
          </a:p>
        </p:txBody>
      </p:sp>
      <p:sp>
        <p:nvSpPr>
          <p:cNvPr id="12" name="Rectangle 11">
            <a:extLst>
              <a:ext uri="{FF2B5EF4-FFF2-40B4-BE49-F238E27FC236}">
                <a16:creationId xmlns:a16="http://schemas.microsoft.com/office/drawing/2014/main" id="{316E55A7-F44B-4D45-85D4-4458E32AB0DF}"/>
              </a:ext>
            </a:extLst>
          </p:cNvPr>
          <p:cNvSpPr/>
          <p:nvPr/>
        </p:nvSpPr>
        <p:spPr>
          <a:xfrm>
            <a:off x="8963836" y="2804258"/>
            <a:ext cx="774571" cy="369332"/>
          </a:xfrm>
          <a:prstGeom prst="rect">
            <a:avLst/>
          </a:prstGeom>
        </p:spPr>
        <p:txBody>
          <a:bodyPr wrap="none">
            <a:spAutoFit/>
          </a:bodyPr>
          <a:lstStyle/>
          <a:p>
            <a:pPr defTabSz="914446">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2006</a:t>
            </a:r>
            <a:endParaRPr lang="en-US" dirty="0">
              <a:solidFill>
                <a:prstClr val="black"/>
              </a:solidFill>
              <a:latin typeface="Calibri" panose="020F0502020204030204"/>
            </a:endParaRPr>
          </a:p>
        </p:txBody>
      </p:sp>
      <p:sp>
        <p:nvSpPr>
          <p:cNvPr id="13" name="Rectangle 12">
            <a:extLst>
              <a:ext uri="{FF2B5EF4-FFF2-40B4-BE49-F238E27FC236}">
                <a16:creationId xmlns:a16="http://schemas.microsoft.com/office/drawing/2014/main" id="{EA478B67-4BB8-40B1-93F3-DA0EDC483401}"/>
              </a:ext>
            </a:extLst>
          </p:cNvPr>
          <p:cNvSpPr/>
          <p:nvPr/>
        </p:nvSpPr>
        <p:spPr>
          <a:xfrm>
            <a:off x="691400" y="6482617"/>
            <a:ext cx="774571" cy="369332"/>
          </a:xfrm>
          <a:prstGeom prst="rect">
            <a:avLst/>
          </a:prstGeom>
        </p:spPr>
        <p:txBody>
          <a:bodyPr wrap="none">
            <a:spAutoFit/>
          </a:bodyPr>
          <a:lstStyle/>
          <a:p>
            <a:pPr defTabSz="914446">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2008</a:t>
            </a:r>
            <a:endParaRPr lang="en-US" dirty="0">
              <a:solidFill>
                <a:prstClr val="black"/>
              </a:solidFill>
              <a:latin typeface="Calibri" panose="020F0502020204030204"/>
            </a:endParaRPr>
          </a:p>
        </p:txBody>
      </p:sp>
      <p:sp>
        <p:nvSpPr>
          <p:cNvPr id="14" name="Rectangle 13">
            <a:extLst>
              <a:ext uri="{FF2B5EF4-FFF2-40B4-BE49-F238E27FC236}">
                <a16:creationId xmlns:a16="http://schemas.microsoft.com/office/drawing/2014/main" id="{A09B8119-D43C-4BA5-BFEB-E87B9E2F9E6B}"/>
              </a:ext>
            </a:extLst>
          </p:cNvPr>
          <p:cNvSpPr/>
          <p:nvPr/>
        </p:nvSpPr>
        <p:spPr>
          <a:xfrm>
            <a:off x="5042638" y="6410127"/>
            <a:ext cx="774571" cy="369332"/>
          </a:xfrm>
          <a:prstGeom prst="rect">
            <a:avLst/>
          </a:prstGeom>
        </p:spPr>
        <p:txBody>
          <a:bodyPr wrap="none">
            <a:spAutoFit/>
          </a:bodyPr>
          <a:lstStyle/>
          <a:p>
            <a:pPr defTabSz="914446">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2009</a:t>
            </a:r>
            <a:endParaRPr lang="en-US" dirty="0">
              <a:solidFill>
                <a:prstClr val="black"/>
              </a:solidFill>
              <a:latin typeface="Calibri" panose="020F0502020204030204"/>
            </a:endParaRPr>
          </a:p>
        </p:txBody>
      </p:sp>
      <p:sp>
        <p:nvSpPr>
          <p:cNvPr id="16" name="Rectangle 15">
            <a:extLst>
              <a:ext uri="{FF2B5EF4-FFF2-40B4-BE49-F238E27FC236}">
                <a16:creationId xmlns:a16="http://schemas.microsoft.com/office/drawing/2014/main" id="{F41C05DF-750E-455C-9120-95CD393E4C5E}"/>
              </a:ext>
            </a:extLst>
          </p:cNvPr>
          <p:cNvSpPr/>
          <p:nvPr/>
        </p:nvSpPr>
        <p:spPr>
          <a:xfrm>
            <a:off x="6608066" y="6385580"/>
            <a:ext cx="5686172" cy="369332"/>
          </a:xfrm>
          <a:prstGeom prst="rect">
            <a:avLst/>
          </a:prstGeom>
        </p:spPr>
        <p:txBody>
          <a:bodyPr wrap="none">
            <a:spAutoFit/>
          </a:bodyPr>
          <a:lstStyle/>
          <a:p>
            <a:pPr defTabSz="914446">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2009 (Expanded for paperback edition in 2011)</a:t>
            </a:r>
            <a:endParaRPr lang="en-US" dirty="0">
              <a:solidFill>
                <a:prstClr val="black"/>
              </a:solidFill>
              <a:latin typeface="Calibri" panose="020F0502020204030204"/>
            </a:endParaRPr>
          </a:p>
        </p:txBody>
      </p:sp>
      <p:pic>
        <p:nvPicPr>
          <p:cNvPr id="18" name="Picture 17" descr="A screenshot of a cell phone&#10;&#10;Description automatically generated">
            <a:extLst>
              <a:ext uri="{FF2B5EF4-FFF2-40B4-BE49-F238E27FC236}">
                <a16:creationId xmlns:a16="http://schemas.microsoft.com/office/drawing/2014/main" id="{DEBDDCF5-1545-4F1C-94AE-9A45978148CA}"/>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099242" y="-31211"/>
            <a:ext cx="1809608" cy="2658182"/>
          </a:xfrm>
          <a:prstGeom prst="rect">
            <a:avLst/>
          </a:prstGeom>
        </p:spPr>
      </p:pic>
      <p:sp>
        <p:nvSpPr>
          <p:cNvPr id="24" name="Rectangle 23">
            <a:extLst>
              <a:ext uri="{FF2B5EF4-FFF2-40B4-BE49-F238E27FC236}">
                <a16:creationId xmlns:a16="http://schemas.microsoft.com/office/drawing/2014/main" id="{2D8EF6E4-7F78-4323-935E-2504FD34C0E6}"/>
              </a:ext>
            </a:extLst>
          </p:cNvPr>
          <p:cNvSpPr/>
          <p:nvPr/>
        </p:nvSpPr>
        <p:spPr>
          <a:xfrm>
            <a:off x="2570450" y="2791948"/>
            <a:ext cx="1015021" cy="369332"/>
          </a:xfrm>
          <a:prstGeom prst="rect">
            <a:avLst/>
          </a:prstGeom>
        </p:spPr>
        <p:txBody>
          <a:bodyPr wrap="square">
            <a:spAutoFit/>
          </a:bodyPr>
          <a:lstStyle/>
          <a:p>
            <a:pPr defTabSz="914446">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1992</a:t>
            </a:r>
            <a:endParaRPr lang="en-US" dirty="0">
              <a:solidFill>
                <a:prstClr val="black"/>
              </a:solidFill>
              <a:latin typeface="Calibri" panose="020F0502020204030204"/>
            </a:endParaRPr>
          </a:p>
        </p:txBody>
      </p:sp>
      <p:sp>
        <p:nvSpPr>
          <p:cNvPr id="25" name="TextBox 24">
            <a:extLst>
              <a:ext uri="{FF2B5EF4-FFF2-40B4-BE49-F238E27FC236}">
                <a16:creationId xmlns:a16="http://schemas.microsoft.com/office/drawing/2014/main" id="{EFCBF34E-3C08-44DF-BC01-819A11E63C45}"/>
              </a:ext>
            </a:extLst>
          </p:cNvPr>
          <p:cNvSpPr txBox="1"/>
          <p:nvPr/>
        </p:nvSpPr>
        <p:spPr>
          <a:xfrm>
            <a:off x="2284582" y="1026268"/>
            <a:ext cx="1675795" cy="1200329"/>
          </a:xfrm>
          <a:prstGeom prst="rect">
            <a:avLst/>
          </a:prstGeom>
          <a:noFill/>
        </p:spPr>
        <p:txBody>
          <a:bodyPr wrap="square" rtlCol="0">
            <a:spAutoFit/>
          </a:bodyPr>
          <a:lstStyle/>
          <a:p>
            <a:pPr defTabSz="914446">
              <a:defRPr/>
            </a:pP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Special Issue:</a:t>
            </a:r>
          </a:p>
          <a:p>
            <a:pPr defTabSz="914446">
              <a:defRPr/>
            </a:pP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Computers and </a:t>
            </a:r>
          </a:p>
          <a:p>
            <a:pPr defTabSz="914446">
              <a:defRPr/>
            </a:pP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Writing</a:t>
            </a:r>
          </a:p>
          <a:p>
            <a:pPr defTabSz="914446">
              <a:defRPr/>
            </a:pPr>
            <a:endPar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914446">
              <a:defRPr/>
            </a:pP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W. Michael Reed</a:t>
            </a:r>
          </a:p>
          <a:p>
            <a:pPr defTabSz="914446">
              <a:defRPr/>
            </a:pP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Curtis Jay Bonk</a:t>
            </a:r>
          </a:p>
        </p:txBody>
      </p:sp>
      <p:pic>
        <p:nvPicPr>
          <p:cNvPr id="26" name="Picture 25">
            <a:extLst>
              <a:ext uri="{FF2B5EF4-FFF2-40B4-BE49-F238E27FC236}">
                <a16:creationId xmlns:a16="http://schemas.microsoft.com/office/drawing/2014/main" id="{773DA309-23D4-43C6-8158-569C2917E24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182918" y="-2"/>
            <a:ext cx="2009082" cy="2589674"/>
          </a:xfrm>
          <a:prstGeom prst="rect">
            <a:avLst/>
          </a:prstGeom>
        </p:spPr>
      </p:pic>
      <p:sp>
        <p:nvSpPr>
          <p:cNvPr id="28" name="Rectangle 27">
            <a:extLst>
              <a:ext uri="{FF2B5EF4-FFF2-40B4-BE49-F238E27FC236}">
                <a16:creationId xmlns:a16="http://schemas.microsoft.com/office/drawing/2014/main" id="{CCDD3400-FC94-413F-B4B7-C689C0B514D3}"/>
              </a:ext>
            </a:extLst>
          </p:cNvPr>
          <p:cNvSpPr/>
          <p:nvPr/>
        </p:nvSpPr>
        <p:spPr>
          <a:xfrm>
            <a:off x="11063676" y="2790471"/>
            <a:ext cx="774571" cy="369332"/>
          </a:xfrm>
          <a:prstGeom prst="rect">
            <a:avLst/>
          </a:prstGeom>
        </p:spPr>
        <p:txBody>
          <a:bodyPr wrap="none">
            <a:spAutoFit/>
          </a:bodyPr>
          <a:lstStyle/>
          <a:p>
            <a:pPr defTabSz="914446">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2008</a:t>
            </a:r>
            <a:endParaRPr lang="en-US" dirty="0">
              <a:solidFill>
                <a:prstClr val="black"/>
              </a:solidFill>
              <a:latin typeface="Calibri" panose="020F0502020204030204"/>
            </a:endParaRPr>
          </a:p>
        </p:txBody>
      </p:sp>
      <p:pic>
        <p:nvPicPr>
          <p:cNvPr id="29" name="Picture 28" descr="A person holding a sign&#10;&#10;Description automatically generated">
            <a:extLst>
              <a:ext uri="{FF2B5EF4-FFF2-40B4-BE49-F238E27FC236}">
                <a16:creationId xmlns:a16="http://schemas.microsoft.com/office/drawing/2014/main" id="{788CC3CC-CFEF-4327-B440-D69278A66F0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779161" y="2475498"/>
            <a:ext cx="1160749" cy="870562"/>
          </a:xfrm>
          <a:prstGeom prst="rect">
            <a:avLst/>
          </a:prstGeom>
        </p:spPr>
      </p:pic>
      <p:sp>
        <p:nvSpPr>
          <p:cNvPr id="27" name="TextBox 26">
            <a:extLst>
              <a:ext uri="{FF2B5EF4-FFF2-40B4-BE49-F238E27FC236}">
                <a16:creationId xmlns:a16="http://schemas.microsoft.com/office/drawing/2014/main" id="{85A43E3C-F0CE-4258-B47A-632CA228D144}"/>
              </a:ext>
            </a:extLst>
          </p:cNvPr>
          <p:cNvSpPr txBox="1"/>
          <p:nvPr/>
        </p:nvSpPr>
        <p:spPr>
          <a:xfrm>
            <a:off x="1901704" y="2953419"/>
            <a:ext cx="6150706" cy="523220"/>
          </a:xfrm>
          <a:prstGeom prst="rect">
            <a:avLst/>
          </a:prstGeom>
          <a:noFill/>
        </p:spPr>
        <p:txBody>
          <a:bodyPr wrap="square">
            <a:spAutoFit/>
          </a:bodyPr>
          <a:lstStyle/>
          <a:p>
            <a:pPr algn="ctr" defTabSz="914492">
              <a:defRPr/>
            </a:pPr>
            <a:r>
              <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rPr>
              <a:t>(All contributors affiliated </a:t>
            </a:r>
          </a:p>
          <a:p>
            <a:pPr algn="ctr" defTabSz="914492">
              <a:defRPr/>
            </a:pPr>
            <a:r>
              <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rPr>
              <a:t>with the IU School of Ed)</a:t>
            </a:r>
          </a:p>
        </p:txBody>
      </p:sp>
    </p:spTree>
    <p:extLst>
      <p:ext uri="{BB962C8B-B14F-4D97-AF65-F5344CB8AC3E}">
        <p14:creationId xmlns:p14="http://schemas.microsoft.com/office/powerpoint/2010/main" val="473978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2B0694-6014-460B-9944-6636E71DB3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04" y="3389549"/>
            <a:ext cx="1833855" cy="2736324"/>
          </a:xfrm>
          <a:prstGeom prst="rect">
            <a:avLst/>
          </a:prstGeom>
        </p:spPr>
      </p:pic>
      <p:pic>
        <p:nvPicPr>
          <p:cNvPr id="14" name="Picture 13">
            <a:extLst>
              <a:ext uri="{FF2B5EF4-FFF2-40B4-BE49-F238E27FC236}">
                <a16:creationId xmlns:a16="http://schemas.microsoft.com/office/drawing/2014/main" id="{708878F1-BD62-4CFF-B05D-357F916DB8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
            <a:ext cx="4013760" cy="2822175"/>
          </a:xfrm>
          <a:prstGeom prst="rect">
            <a:avLst/>
          </a:prstGeom>
        </p:spPr>
      </p:pic>
      <p:pic>
        <p:nvPicPr>
          <p:cNvPr id="19" name="Picture 18">
            <a:extLst>
              <a:ext uri="{FF2B5EF4-FFF2-40B4-BE49-F238E27FC236}">
                <a16:creationId xmlns:a16="http://schemas.microsoft.com/office/drawing/2014/main" id="{1C88412D-7C7F-420E-8D39-CA9163BA263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93070" y="3389549"/>
            <a:ext cx="2033343" cy="2715768"/>
          </a:xfrm>
          <a:prstGeom prst="rect">
            <a:avLst/>
          </a:prstGeom>
        </p:spPr>
      </p:pic>
      <p:pic>
        <p:nvPicPr>
          <p:cNvPr id="20" name="Picture 19">
            <a:extLst>
              <a:ext uri="{FF2B5EF4-FFF2-40B4-BE49-F238E27FC236}">
                <a16:creationId xmlns:a16="http://schemas.microsoft.com/office/drawing/2014/main" id="{9575B3E6-02A0-4835-A0BF-7390371E09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73218" y="3329420"/>
            <a:ext cx="2046141" cy="2942433"/>
          </a:xfrm>
          <a:prstGeom prst="rect">
            <a:avLst/>
          </a:prstGeom>
        </p:spPr>
      </p:pic>
      <p:pic>
        <p:nvPicPr>
          <p:cNvPr id="3" name="Picture 2" descr="A picture containing indoor, person, child, table&#10;&#10;Description automatically generated">
            <a:extLst>
              <a:ext uri="{FF2B5EF4-FFF2-40B4-BE49-F238E27FC236}">
                <a16:creationId xmlns:a16="http://schemas.microsoft.com/office/drawing/2014/main" id="{79C6E133-45FA-46E3-80B8-C07B217A55E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06881" y="3389550"/>
            <a:ext cx="3356967" cy="2517726"/>
          </a:xfrm>
          <a:prstGeom prst="rect">
            <a:avLst/>
          </a:prstGeom>
        </p:spPr>
      </p:pic>
      <p:pic>
        <p:nvPicPr>
          <p:cNvPr id="21" name="Picture 20" descr="A person holding a sign&#10;&#10;Description automatically generated">
            <a:extLst>
              <a:ext uri="{FF2B5EF4-FFF2-40B4-BE49-F238E27FC236}">
                <a16:creationId xmlns:a16="http://schemas.microsoft.com/office/drawing/2014/main" id="{58D25CAD-4905-4686-8AA2-B7A6459B21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89526" y="55679"/>
            <a:ext cx="4872674" cy="2740879"/>
          </a:xfrm>
          <a:prstGeom prst="rect">
            <a:avLst/>
          </a:prstGeom>
        </p:spPr>
      </p:pic>
      <p:pic>
        <p:nvPicPr>
          <p:cNvPr id="22" name="Picture 21">
            <a:extLst>
              <a:ext uri="{FF2B5EF4-FFF2-40B4-BE49-F238E27FC236}">
                <a16:creationId xmlns:a16="http://schemas.microsoft.com/office/drawing/2014/main" id="{A438E040-34E1-49BB-BA69-5D84284BE76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46850" y="-170959"/>
            <a:ext cx="2125092" cy="2939930"/>
          </a:xfrm>
          <a:prstGeom prst="rect">
            <a:avLst/>
          </a:prstGeom>
        </p:spPr>
      </p:pic>
      <p:pic>
        <p:nvPicPr>
          <p:cNvPr id="23" name="Picture 22">
            <a:extLst>
              <a:ext uri="{FF2B5EF4-FFF2-40B4-BE49-F238E27FC236}">
                <a16:creationId xmlns:a16="http://schemas.microsoft.com/office/drawing/2014/main" id="{A97472E5-68EA-48F9-9923-DDB05507D0A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67730" y="53203"/>
            <a:ext cx="1810512" cy="2715768"/>
          </a:xfrm>
          <a:prstGeom prst="rect">
            <a:avLst/>
          </a:prstGeom>
        </p:spPr>
      </p:pic>
      <p:pic>
        <p:nvPicPr>
          <p:cNvPr id="24" name="Picture 23">
            <a:extLst>
              <a:ext uri="{FF2B5EF4-FFF2-40B4-BE49-F238E27FC236}">
                <a16:creationId xmlns:a16="http://schemas.microsoft.com/office/drawing/2014/main" id="{8956784C-BC16-43D4-8236-3AF083A6F70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129455" y="1327061"/>
            <a:ext cx="1039993" cy="1441911"/>
          </a:xfrm>
          <a:prstGeom prst="rect">
            <a:avLst/>
          </a:prstGeom>
        </p:spPr>
      </p:pic>
      <p:sp>
        <p:nvSpPr>
          <p:cNvPr id="2" name="Rectangle 1">
            <a:extLst>
              <a:ext uri="{FF2B5EF4-FFF2-40B4-BE49-F238E27FC236}">
                <a16:creationId xmlns:a16="http://schemas.microsoft.com/office/drawing/2014/main" id="{87EE0A5E-F1A0-4AB4-800E-5A1243C92466}"/>
              </a:ext>
            </a:extLst>
          </p:cNvPr>
          <p:cNvSpPr/>
          <p:nvPr/>
        </p:nvSpPr>
        <p:spPr>
          <a:xfrm>
            <a:off x="1182112" y="2852954"/>
            <a:ext cx="2903359" cy="369332"/>
          </a:xfrm>
          <a:prstGeom prst="rect">
            <a:avLst/>
          </a:prstGeom>
        </p:spPr>
        <p:txBody>
          <a:bodyPr wrap="none">
            <a:spAutoFit/>
          </a:bodyPr>
          <a:lstStyle/>
          <a:p>
            <a:pPr defTabSz="914446">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2014 (Chinese in 2015)</a:t>
            </a:r>
          </a:p>
        </p:txBody>
      </p:sp>
      <p:sp>
        <p:nvSpPr>
          <p:cNvPr id="4" name="Rectangle 3">
            <a:extLst>
              <a:ext uri="{FF2B5EF4-FFF2-40B4-BE49-F238E27FC236}">
                <a16:creationId xmlns:a16="http://schemas.microsoft.com/office/drawing/2014/main" id="{6808D600-B6F5-4FA0-A22D-7234B13C5853}"/>
              </a:ext>
            </a:extLst>
          </p:cNvPr>
          <p:cNvSpPr/>
          <p:nvPr/>
        </p:nvSpPr>
        <p:spPr>
          <a:xfrm>
            <a:off x="6751842" y="2832435"/>
            <a:ext cx="4294765" cy="369332"/>
          </a:xfrm>
          <a:prstGeom prst="rect">
            <a:avLst/>
          </a:prstGeom>
        </p:spPr>
        <p:txBody>
          <a:bodyPr wrap="none">
            <a:spAutoFit/>
          </a:bodyPr>
          <a:lstStyle/>
          <a:p>
            <a:pPr defTabSz="914446">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2015 (Chinese and Korean in 2016)</a:t>
            </a:r>
          </a:p>
        </p:txBody>
      </p:sp>
      <p:sp>
        <p:nvSpPr>
          <p:cNvPr id="5" name="Rectangle 4">
            <a:extLst>
              <a:ext uri="{FF2B5EF4-FFF2-40B4-BE49-F238E27FC236}">
                <a16:creationId xmlns:a16="http://schemas.microsoft.com/office/drawing/2014/main" id="{FF474416-8DD8-4120-9836-CC99BC6B1F1C}"/>
              </a:ext>
            </a:extLst>
          </p:cNvPr>
          <p:cNvSpPr/>
          <p:nvPr/>
        </p:nvSpPr>
        <p:spPr>
          <a:xfrm>
            <a:off x="605932" y="6323916"/>
            <a:ext cx="774571" cy="369332"/>
          </a:xfrm>
          <a:prstGeom prst="rect">
            <a:avLst/>
          </a:prstGeom>
        </p:spPr>
        <p:txBody>
          <a:bodyPr wrap="none">
            <a:spAutoFit/>
          </a:bodyPr>
          <a:lstStyle/>
          <a:p>
            <a:pPr defTabSz="914446">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2015</a:t>
            </a:r>
          </a:p>
        </p:txBody>
      </p:sp>
      <p:sp>
        <p:nvSpPr>
          <p:cNvPr id="6" name="Rectangle 5">
            <a:extLst>
              <a:ext uri="{FF2B5EF4-FFF2-40B4-BE49-F238E27FC236}">
                <a16:creationId xmlns:a16="http://schemas.microsoft.com/office/drawing/2014/main" id="{A8175C77-C2E4-42E9-886D-11BE046099A7}"/>
              </a:ext>
            </a:extLst>
          </p:cNvPr>
          <p:cNvSpPr/>
          <p:nvPr/>
        </p:nvSpPr>
        <p:spPr>
          <a:xfrm>
            <a:off x="8409002" y="6445326"/>
            <a:ext cx="774571" cy="369332"/>
          </a:xfrm>
          <a:prstGeom prst="rect">
            <a:avLst/>
          </a:prstGeom>
        </p:spPr>
        <p:txBody>
          <a:bodyPr wrap="square">
            <a:spAutoFit/>
          </a:bodyPr>
          <a:lstStyle/>
          <a:p>
            <a:pPr defTabSz="914446">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2020</a:t>
            </a:r>
          </a:p>
        </p:txBody>
      </p:sp>
      <p:sp>
        <p:nvSpPr>
          <p:cNvPr id="25" name="Rectangle 24">
            <a:extLst>
              <a:ext uri="{FF2B5EF4-FFF2-40B4-BE49-F238E27FC236}">
                <a16:creationId xmlns:a16="http://schemas.microsoft.com/office/drawing/2014/main" id="{CF34D793-490C-46B5-B9F6-E744F5B3ED5D}"/>
              </a:ext>
            </a:extLst>
          </p:cNvPr>
          <p:cNvSpPr/>
          <p:nvPr/>
        </p:nvSpPr>
        <p:spPr>
          <a:xfrm>
            <a:off x="10363200" y="6323916"/>
            <a:ext cx="1828800" cy="369332"/>
          </a:xfrm>
          <a:prstGeom prst="rect">
            <a:avLst/>
          </a:prstGeom>
        </p:spPr>
        <p:txBody>
          <a:bodyPr wrap="square">
            <a:spAutoFit/>
          </a:bodyPr>
          <a:lstStyle/>
          <a:p>
            <a:pPr algn="ctr" defTabSz="914446">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August 2020</a:t>
            </a:r>
          </a:p>
        </p:txBody>
      </p:sp>
      <p:pic>
        <p:nvPicPr>
          <p:cNvPr id="8" name="Picture 7" descr="A screenshot of a cell phone&#10;&#10;Description automatically generated">
            <a:extLst>
              <a:ext uri="{FF2B5EF4-FFF2-40B4-BE49-F238E27FC236}">
                <a16:creationId xmlns:a16="http://schemas.microsoft.com/office/drawing/2014/main" id="{7683D725-C309-44F3-B241-05A31A8AB88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8733" t="9893" r="15420" b="10069"/>
          <a:stretch/>
        </p:blipFill>
        <p:spPr>
          <a:xfrm>
            <a:off x="10126876" y="3287746"/>
            <a:ext cx="2065124" cy="2939931"/>
          </a:xfrm>
          <a:prstGeom prst="rect">
            <a:avLst/>
          </a:prstGeom>
        </p:spPr>
      </p:pic>
    </p:spTree>
    <p:extLst>
      <p:ext uri="{BB962C8B-B14F-4D97-AF65-F5344CB8AC3E}">
        <p14:creationId xmlns:p14="http://schemas.microsoft.com/office/powerpoint/2010/main" val="4292705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EE0A5E-F1A0-4AB4-800E-5A1243C92466}"/>
              </a:ext>
            </a:extLst>
          </p:cNvPr>
          <p:cNvSpPr/>
          <p:nvPr/>
        </p:nvSpPr>
        <p:spPr>
          <a:xfrm>
            <a:off x="254386" y="4583500"/>
            <a:ext cx="2672526" cy="646331"/>
          </a:xfrm>
          <a:prstGeom prst="rect">
            <a:avLst/>
          </a:prstGeom>
        </p:spPr>
        <p:txBody>
          <a:bodyPr wrap="none">
            <a:spAutoFit/>
          </a:bodyPr>
          <a:lstStyle/>
          <a:p>
            <a:pPr algn="ctr" defTabSz="914492">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2022 </a:t>
            </a:r>
          </a:p>
          <a:p>
            <a:pPr algn="ctr" defTabSz="914492">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(published by TESOL)</a:t>
            </a:r>
          </a:p>
        </p:txBody>
      </p:sp>
      <p:sp>
        <p:nvSpPr>
          <p:cNvPr id="4" name="Rectangle 3">
            <a:extLst>
              <a:ext uri="{FF2B5EF4-FFF2-40B4-BE49-F238E27FC236}">
                <a16:creationId xmlns:a16="http://schemas.microsoft.com/office/drawing/2014/main" id="{6808D600-B6F5-4FA0-A22D-7234B13C5853}"/>
              </a:ext>
            </a:extLst>
          </p:cNvPr>
          <p:cNvSpPr/>
          <p:nvPr/>
        </p:nvSpPr>
        <p:spPr>
          <a:xfrm>
            <a:off x="3234922" y="4485785"/>
            <a:ext cx="3958136" cy="923330"/>
          </a:xfrm>
          <a:prstGeom prst="rect">
            <a:avLst/>
          </a:prstGeom>
        </p:spPr>
        <p:txBody>
          <a:bodyPr wrap="none">
            <a:spAutoFit/>
          </a:bodyPr>
          <a:lstStyle/>
          <a:p>
            <a:pPr algn="ctr" defTabSz="914492">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2022 </a:t>
            </a:r>
          </a:p>
          <a:p>
            <a:pPr algn="ctr" defTabSz="914492">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(All contributors affiliated </a:t>
            </a:r>
          </a:p>
          <a:p>
            <a:pPr algn="ctr" defTabSz="914492">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with the IU School of Education)</a:t>
            </a:r>
          </a:p>
        </p:txBody>
      </p:sp>
      <p:pic>
        <p:nvPicPr>
          <p:cNvPr id="31" name="Picture 30">
            <a:extLst>
              <a:ext uri="{FF2B5EF4-FFF2-40B4-BE49-F238E27FC236}">
                <a16:creationId xmlns:a16="http://schemas.microsoft.com/office/drawing/2014/main" id="{33328F02-FA98-42BA-AB9F-94F2D07519A1}"/>
              </a:ext>
            </a:extLst>
          </p:cNvPr>
          <p:cNvPicPr>
            <a:picLocks noChangeAspect="1"/>
          </p:cNvPicPr>
          <p:nvPr/>
        </p:nvPicPr>
        <p:blipFill>
          <a:blip r:embed="rId3"/>
          <a:stretch>
            <a:fillRect/>
          </a:stretch>
        </p:blipFill>
        <p:spPr>
          <a:xfrm>
            <a:off x="51260" y="-1"/>
            <a:ext cx="2996740" cy="4273877"/>
          </a:xfrm>
          <a:prstGeom prst="rect">
            <a:avLst/>
          </a:prstGeom>
        </p:spPr>
      </p:pic>
      <p:pic>
        <p:nvPicPr>
          <p:cNvPr id="32" name="Picture 4">
            <a:extLst>
              <a:ext uri="{FF2B5EF4-FFF2-40B4-BE49-F238E27FC236}">
                <a16:creationId xmlns:a16="http://schemas.microsoft.com/office/drawing/2014/main" id="{DFF50D11-CDBE-40B8-9681-5379E232C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6932" y="-2"/>
            <a:ext cx="2861123" cy="427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rtis J. Bonk">
            <a:extLst>
              <a:ext uri="{FF2B5EF4-FFF2-40B4-BE49-F238E27FC236}">
                <a16:creationId xmlns:a16="http://schemas.microsoft.com/office/drawing/2014/main" id="{354D0FAB-4955-FD34-525E-B427DB2A0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0532" y="0"/>
            <a:ext cx="3352060" cy="42738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24DD6FC-9DD0-332B-A132-2A802E442662}"/>
              </a:ext>
            </a:extLst>
          </p:cNvPr>
          <p:cNvSpPr/>
          <p:nvPr/>
        </p:nvSpPr>
        <p:spPr>
          <a:xfrm>
            <a:off x="7924455" y="4485785"/>
            <a:ext cx="3500165" cy="1200329"/>
          </a:xfrm>
          <a:prstGeom prst="rect">
            <a:avLst/>
          </a:prstGeom>
        </p:spPr>
        <p:txBody>
          <a:bodyPr wrap="square">
            <a:spAutoFit/>
          </a:bodyPr>
          <a:lstStyle/>
          <a:p>
            <a:pPr algn="ctr" defTabSz="914492">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2022  (free)</a:t>
            </a:r>
          </a:p>
          <a:p>
            <a:pPr algn="ctr" defTabSz="914492">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(New Version of the Adding Some TEC-VARIETY)</a:t>
            </a:r>
          </a:p>
          <a:p>
            <a:pPr algn="ctr" defTabSz="914492">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Also free course.</a:t>
            </a:r>
          </a:p>
        </p:txBody>
      </p:sp>
    </p:spTree>
    <p:extLst>
      <p:ext uri="{BB962C8B-B14F-4D97-AF65-F5344CB8AC3E}">
        <p14:creationId xmlns:p14="http://schemas.microsoft.com/office/powerpoint/2010/main" val="789306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F21CB-30A2-3F48-4DDF-66BBC70348AB}"/>
            </a:ext>
          </a:extLst>
        </p:cNvPr>
        <p:cNvGrpSpPr/>
        <p:nvPr/>
      </p:nvGrpSpPr>
      <p:grpSpPr>
        <a:xfrm>
          <a:off x="0" y="0"/>
          <a:ext cx="0" cy="0"/>
          <a:chOff x="0" y="0"/>
          <a:chExt cx="0" cy="0"/>
        </a:xfrm>
      </p:grpSpPr>
      <p:pic>
        <p:nvPicPr>
          <p:cNvPr id="7" name="Picture 6" descr="A picture containing text, red, posing, vending machine&#10;&#10;Description automatically generated">
            <a:extLst>
              <a:ext uri="{FF2B5EF4-FFF2-40B4-BE49-F238E27FC236}">
                <a16:creationId xmlns:a16="http://schemas.microsoft.com/office/drawing/2014/main" id="{000E08C0-FF67-2BF2-228B-481864443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123" y="-16329"/>
            <a:ext cx="7318877" cy="5489158"/>
          </a:xfrm>
          <a:prstGeom prst="rect">
            <a:avLst/>
          </a:prstGeom>
        </p:spPr>
      </p:pic>
      <p:pic>
        <p:nvPicPr>
          <p:cNvPr id="2" name="Picture 1" descr="A book cover with a hand typing on a keyboard&#10;&#10;Description automatically generated">
            <a:extLst>
              <a:ext uri="{FF2B5EF4-FFF2-40B4-BE49-F238E27FC236}">
                <a16:creationId xmlns:a16="http://schemas.microsoft.com/office/drawing/2014/main" id="{83E8C38A-B7B0-F96F-6921-A6D42AD55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25" y="-16329"/>
            <a:ext cx="3950640" cy="5591918"/>
          </a:xfrm>
          <a:prstGeom prst="rect">
            <a:avLst/>
          </a:prstGeom>
        </p:spPr>
      </p:pic>
      <p:sp>
        <p:nvSpPr>
          <p:cNvPr id="4" name="TextBox 3">
            <a:extLst>
              <a:ext uri="{FF2B5EF4-FFF2-40B4-BE49-F238E27FC236}">
                <a16:creationId xmlns:a16="http://schemas.microsoft.com/office/drawing/2014/main" id="{E09A9EB5-40A0-378F-88C2-F5BDEC7EDBF4}"/>
              </a:ext>
            </a:extLst>
          </p:cNvPr>
          <p:cNvSpPr txBox="1"/>
          <p:nvPr/>
        </p:nvSpPr>
        <p:spPr>
          <a:xfrm>
            <a:off x="-866663" y="5725326"/>
            <a:ext cx="6098240" cy="923330"/>
          </a:xfrm>
          <a:prstGeom prst="rect">
            <a:avLst/>
          </a:prstGeom>
          <a:noFill/>
        </p:spPr>
        <p:txBody>
          <a:bodyPr wrap="square">
            <a:spAutoFit/>
          </a:bodyPr>
          <a:lstStyle/>
          <a:p>
            <a:pPr algn="ctr" defTabSz="1371669">
              <a:defRPr/>
            </a:pPr>
            <a:r>
              <a:rPr lang="en-US" sz="1800" b="1" dirty="0">
                <a:solidFill>
                  <a:prstClr val="black"/>
                </a:solidFill>
                <a:latin typeface="Tahoma" panose="020B0604030504040204" pitchFamily="34" charset="0"/>
                <a:ea typeface="Tahoma" panose="020B0604030504040204" pitchFamily="34" charset="0"/>
                <a:cs typeface="Tahoma" panose="020B0604030504040204" pitchFamily="34" charset="0"/>
              </a:rPr>
              <a:t>2023 free online</a:t>
            </a:r>
          </a:p>
          <a:p>
            <a:pPr algn="ctr" defTabSz="1371669">
              <a:defRPr/>
            </a:pPr>
            <a:r>
              <a:rPr lang="en-US" sz="1800" b="1" dirty="0">
                <a:solidFill>
                  <a:prstClr val="black"/>
                </a:solidFill>
                <a:latin typeface="Tahoma" panose="020B0604030504040204" pitchFamily="34" charset="0"/>
                <a:ea typeface="Tahoma" panose="020B0604030504040204" pitchFamily="34" charset="0"/>
                <a:cs typeface="Tahoma" panose="020B0604030504040204" pitchFamily="34" charset="0"/>
              </a:rPr>
              <a:t>(Special Issue of the</a:t>
            </a:r>
          </a:p>
          <a:p>
            <a:pPr algn="ctr" defTabSz="1371669">
              <a:defRPr/>
            </a:pPr>
            <a:r>
              <a:rPr lang="en-US" sz="1800" b="1" dirty="0">
                <a:solidFill>
                  <a:prstClr val="black"/>
                </a:solidFill>
                <a:latin typeface="Tahoma" panose="020B0604030504040204" pitchFamily="34" charset="0"/>
                <a:ea typeface="Tahoma" panose="020B0604030504040204" pitchFamily="34" charset="0"/>
                <a:cs typeface="Tahoma" panose="020B0604030504040204" pitchFamily="34" charset="0"/>
              </a:rPr>
              <a:t>Online Learning journal)</a:t>
            </a:r>
          </a:p>
        </p:txBody>
      </p:sp>
    </p:spTree>
    <p:extLst>
      <p:ext uri="{BB962C8B-B14F-4D97-AF65-F5344CB8AC3E}">
        <p14:creationId xmlns:p14="http://schemas.microsoft.com/office/powerpoint/2010/main" val="3087285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1E9243-E9D3-42E0-9CAC-246E42FECC6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68330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BCD8-3AE7-43CB-84A6-2BA04347EFC7}"/>
              </a:ext>
            </a:extLst>
          </p:cNvPr>
          <p:cNvSpPr>
            <a:spLocks noGrp="1"/>
          </p:cNvSpPr>
          <p:nvPr>
            <p:ph type="title"/>
          </p:nvPr>
        </p:nvSpPr>
        <p:spPr>
          <a:xfrm>
            <a:off x="798542" y="418072"/>
            <a:ext cx="10437153" cy="1417721"/>
          </a:xfrm>
        </p:spPr>
        <p:txBody>
          <a:bodyPr>
            <a:no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Professor, Indiana University </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Some Facts and Data </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As of February 17, 2024</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86EC4A66-0DEF-409C-8B04-3E110535B9E9}"/>
              </a:ext>
            </a:extLst>
          </p:cNvPr>
          <p:cNvPicPr>
            <a:picLocks noChangeAspect="1"/>
          </p:cNvPicPr>
          <p:nvPr/>
        </p:nvPicPr>
        <p:blipFill>
          <a:blip r:embed="rId2"/>
          <a:stretch>
            <a:fillRect/>
          </a:stretch>
        </p:blipFill>
        <p:spPr>
          <a:xfrm>
            <a:off x="0" y="2071096"/>
            <a:ext cx="7180357" cy="4786904"/>
          </a:xfrm>
          <a:prstGeom prst="rect">
            <a:avLst/>
          </a:prstGeom>
        </p:spPr>
      </p:pic>
      <p:pic>
        <p:nvPicPr>
          <p:cNvPr id="4" name="Picture 3" descr="Text&#10;&#10;Description automatically generated">
            <a:extLst>
              <a:ext uri="{FF2B5EF4-FFF2-40B4-BE49-F238E27FC236}">
                <a16:creationId xmlns:a16="http://schemas.microsoft.com/office/drawing/2014/main" id="{2D3DD9FB-64FE-4C95-891B-625A40EA7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538" y="2058675"/>
            <a:ext cx="6945541" cy="4830747"/>
          </a:xfrm>
          <a:prstGeom prst="rect">
            <a:avLst/>
          </a:prstGeom>
        </p:spPr>
      </p:pic>
    </p:spTree>
    <p:extLst>
      <p:ext uri="{BB962C8B-B14F-4D97-AF65-F5344CB8AC3E}">
        <p14:creationId xmlns:p14="http://schemas.microsoft.com/office/powerpoint/2010/main" val="2446797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BCD8-3AE7-43CB-84A6-2BA04347EFC7}"/>
              </a:ext>
            </a:extLst>
          </p:cNvPr>
          <p:cNvSpPr>
            <a:spLocks noGrp="1"/>
          </p:cNvSpPr>
          <p:nvPr>
            <p:ph type="title"/>
          </p:nvPr>
        </p:nvSpPr>
        <p:spPr>
          <a:xfrm>
            <a:off x="533400" y="353403"/>
            <a:ext cx="10580077" cy="1592628"/>
          </a:xfrm>
        </p:spPr>
        <p:txBody>
          <a:bodyPr>
            <a:no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Professor, Indiana University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Publications and Scholarship Indices</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Facts (as of February 17, 2024)</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A8B0FCA1-2BD8-4D29-96D2-B15FA83A3156}"/>
              </a:ext>
            </a:extLst>
          </p:cNvPr>
          <p:cNvSpPr>
            <a:spLocks noGrp="1"/>
          </p:cNvSpPr>
          <p:nvPr>
            <p:ph idx="1"/>
          </p:nvPr>
        </p:nvSpPr>
        <p:spPr>
          <a:xfrm>
            <a:off x="805961" y="1946031"/>
            <a:ext cx="10580077" cy="4370997"/>
          </a:xfrm>
        </p:spPr>
        <p:txBody>
          <a:bodyPr>
            <a:normAutofit fontScale="77500" lnSpcReduction="20000"/>
          </a:bodyPr>
          <a:lstStyle/>
          <a:p>
            <a:pPr marL="0" indent="0">
              <a:lnSpc>
                <a:spcPct val="110000"/>
              </a:lnSpc>
              <a:spcBef>
                <a:spcPts val="0"/>
              </a:spcBef>
              <a:spcAft>
                <a:spcPts val="600"/>
              </a:spcAft>
              <a:buNone/>
            </a:pP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Highest in IU School of Ed;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Second Highest in IU School of Ed </a:t>
            </a:r>
            <a:r>
              <a:rPr lang="en-US" sz="2200" b="1" dirty="0">
                <a:effectLst/>
                <a:latin typeface="Tahoma" panose="020B0604030504040204" pitchFamily="34" charset="0"/>
                <a:ea typeface="Tahoma" panose="020B0604030504040204" pitchFamily="34" charset="0"/>
                <a:cs typeface="Tahoma" panose="020B0604030504040204" pitchFamily="34" charset="0"/>
              </a:rPr>
              <a:t>(Data based on CV, website, &amp; other document reviews)</a:t>
            </a:r>
            <a:endPar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457200" indent="-457200">
              <a:lnSpc>
                <a:spcPct val="110000"/>
              </a:lnSpc>
              <a:spcBef>
                <a:spcPts val="0"/>
              </a:spcBef>
              <a:spcAft>
                <a:spcPts val="600"/>
              </a:spcAf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h-index = 73</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 </a:t>
            </a:r>
          </a:p>
          <a:p>
            <a:pPr marL="457200" indent="-457200">
              <a:lnSpc>
                <a:spcPct val="110000"/>
              </a:lnSpc>
              <a:spcBef>
                <a:spcPts val="0"/>
              </a:spcBef>
              <a:spcAft>
                <a:spcPts val="600"/>
              </a:spcAf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i10-index = 186</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2400" b="1" dirty="0">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spcBef>
                <a:spcPts val="0"/>
              </a:spcBef>
              <a:spcAft>
                <a:spcPts val="600"/>
              </a:spcAft>
              <a:buNone/>
            </a:pPr>
            <a:r>
              <a:rPr lang="en-US" sz="2400" b="1" dirty="0">
                <a:latin typeface="Tahoma" panose="020B0604030504040204" pitchFamily="34" charset="0"/>
                <a:ea typeface="Tahoma" panose="020B0604030504040204" pitchFamily="34" charset="0"/>
                <a:cs typeface="Tahoma" panose="020B0604030504040204" pitchFamily="34" charset="0"/>
              </a:rPr>
              <a:t>3. Citations of work = 27,560</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2400" b="1" dirty="0">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spcBef>
                <a:spcPts val="0"/>
              </a:spcBef>
              <a:buNone/>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 - - - - - - - - - - - - - - - - - - - - - - - - - - - - - - - - - - - - - - - - </a:t>
            </a:r>
          </a:p>
          <a:p>
            <a:pPr>
              <a:lnSpc>
                <a:spcPct val="110000"/>
              </a:lnSpc>
              <a:spcBef>
                <a:spcPts val="0"/>
              </a:spcBef>
              <a:spcAft>
                <a:spcPts val="600"/>
              </a:spcAft>
              <a:buFont typeface="Wingdings" panose="05000000000000000000" pitchFamily="2" charset="2"/>
              <a:buChar char="§"/>
            </a:pPr>
            <a:r>
              <a:rPr lang="en-US" sz="2400" b="1" dirty="0">
                <a:latin typeface="Tahoma" panose="020B0604030504040204" pitchFamily="34" charset="0"/>
                <a:ea typeface="Tahoma" panose="020B0604030504040204" pitchFamily="34" charset="0"/>
                <a:cs typeface="Tahoma" panose="020B0604030504040204" pitchFamily="34" charset="0"/>
              </a:rPr>
              <a:t>Total publications = 417</a:t>
            </a:r>
          </a:p>
          <a:p>
            <a:pPr>
              <a:lnSpc>
                <a:spcPct val="110000"/>
              </a:lnSpc>
              <a:spcBef>
                <a:spcPts val="0"/>
              </a:spcBef>
              <a:spcAft>
                <a:spcPts val="600"/>
              </a:spcAft>
              <a:buFont typeface="Wingdings" panose="05000000000000000000" pitchFamily="2" charset="2"/>
              <a:buChar char="§"/>
            </a:pPr>
            <a:r>
              <a:rPr lang="en-US" sz="2400" b="1" dirty="0">
                <a:latin typeface="Tahoma" panose="020B0604030504040204" pitchFamily="34" charset="0"/>
                <a:ea typeface="Tahoma" panose="020B0604030504040204" pitchFamily="34" charset="0"/>
                <a:cs typeface="Tahoma" panose="020B0604030504040204" pitchFamily="34" charset="0"/>
              </a:rPr>
              <a:t>Peer reviewed journal articles = 160</a:t>
            </a:r>
          </a:p>
          <a:p>
            <a:pPr>
              <a:lnSpc>
                <a:spcPct val="110000"/>
              </a:lnSpc>
              <a:spcBef>
                <a:spcPts val="0"/>
              </a:spcBef>
              <a:spcAft>
                <a:spcPts val="600"/>
              </a:spcAft>
              <a:buFont typeface="Wingdings" panose="05000000000000000000" pitchFamily="2" charset="2"/>
              <a:buChar char="§"/>
            </a:pPr>
            <a:r>
              <a:rPr lang="en-US" sz="2400" b="1" dirty="0">
                <a:latin typeface="Tahoma" panose="020B0604030504040204" pitchFamily="34" charset="0"/>
                <a:ea typeface="Tahoma" panose="020B0604030504040204" pitchFamily="34" charset="0"/>
                <a:cs typeface="Tahoma" panose="020B0604030504040204" pitchFamily="34" charset="0"/>
              </a:rPr>
              <a:t>Books = 20</a:t>
            </a:r>
          </a:p>
          <a:p>
            <a:pPr>
              <a:lnSpc>
                <a:spcPct val="110000"/>
              </a:lnSpc>
              <a:spcBef>
                <a:spcPts val="0"/>
              </a:spcBef>
              <a:spcAft>
                <a:spcPts val="600"/>
              </a:spcAft>
              <a:buFont typeface="Wingdings" panose="05000000000000000000" pitchFamily="2" charset="2"/>
              <a:buChar char="§"/>
            </a:pPr>
            <a:r>
              <a:rPr lang="en-US" sz="2400" b="1" dirty="0">
                <a:latin typeface="Tahoma" panose="020B0604030504040204" pitchFamily="34" charset="0"/>
                <a:ea typeface="Tahoma" panose="020B0604030504040204" pitchFamily="34" charset="0"/>
                <a:cs typeface="Tahoma" panose="020B0604030504040204" pitchFamily="34" charset="0"/>
              </a:rPr>
              <a:t>Book chapters =67</a:t>
            </a:r>
          </a:p>
          <a:p>
            <a:pPr>
              <a:lnSpc>
                <a:spcPct val="110000"/>
              </a:lnSpc>
              <a:spcBef>
                <a:spcPts val="0"/>
              </a:spcBef>
              <a:spcAft>
                <a:spcPts val="600"/>
              </a:spcAft>
              <a:buFont typeface="Wingdings" panose="05000000000000000000" pitchFamily="2" charset="2"/>
              <a:buChar char="§"/>
            </a:pPr>
            <a:r>
              <a:rPr lang="en-US" sz="2400" b="1" dirty="0">
                <a:latin typeface="Tahoma" panose="020B0604030504040204" pitchFamily="34" charset="0"/>
                <a:ea typeface="Tahoma" panose="020B0604030504040204" pitchFamily="34" charset="0"/>
                <a:cs typeface="Tahoma" panose="020B0604030504040204" pitchFamily="34" charset="0"/>
              </a:rPr>
              <a:t>Other publications 167</a:t>
            </a:r>
          </a:p>
          <a:p>
            <a:pPr>
              <a:lnSpc>
                <a:spcPct val="110000"/>
              </a:lnSpc>
              <a:spcBef>
                <a:spcPts val="0"/>
              </a:spcBef>
              <a:spcAft>
                <a:spcPts val="600"/>
              </a:spcAft>
              <a:buFont typeface="Wingdings" panose="05000000000000000000" pitchFamily="2" charset="2"/>
              <a:buChar char="§"/>
            </a:pPr>
            <a:r>
              <a:rPr lang="en-US" sz="2400" b="1" dirty="0">
                <a:effectLst/>
                <a:latin typeface="Tahoma" panose="020B0604030504040204" pitchFamily="34" charset="0"/>
                <a:ea typeface="Tahoma" panose="020B0604030504040204" pitchFamily="34" charset="0"/>
                <a:cs typeface="Tahoma" panose="020B0604030504040204" pitchFamily="34" charset="0"/>
              </a:rPr>
              <a:t>Graduate students published with = 102</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(including 25 advisees)</a:t>
            </a:r>
          </a:p>
          <a:p>
            <a:pPr>
              <a:lnSpc>
                <a:spcPct val="110000"/>
              </a:lnSpc>
              <a:spcBef>
                <a:spcPts val="0"/>
              </a:spcBef>
              <a:spcAft>
                <a:spcPts val="600"/>
              </a:spcAft>
              <a:buFont typeface="Wingdings" panose="05000000000000000000" pitchFamily="2" charset="2"/>
              <a:buChar char="§"/>
            </a:pPr>
            <a:r>
              <a:rPr lang="en-US" sz="2400" b="1" dirty="0">
                <a:latin typeface="Tahoma" panose="020B0604030504040204" pitchFamily="34" charset="0"/>
                <a:ea typeface="Tahoma" panose="020B0604030504040204" pitchFamily="34" charset="0"/>
                <a:cs typeface="Tahoma" panose="020B0604030504040204" pitchFamily="34" charset="0"/>
              </a:rPr>
              <a:t>T</a:t>
            </a:r>
            <a:r>
              <a:rPr lang="en-US" sz="2400" b="1" dirty="0">
                <a:effectLst/>
                <a:latin typeface="Tahoma" panose="020B0604030504040204" pitchFamily="34" charset="0"/>
                <a:ea typeface="Tahoma" panose="020B0604030504040204" pitchFamily="34" charset="0"/>
                <a:cs typeface="Tahoma" panose="020B0604030504040204" pitchFamily="34" charset="0"/>
              </a:rPr>
              <a:t>otal publication collaborators = </a:t>
            </a:r>
            <a:r>
              <a:rPr lang="en-US" sz="2400" b="1" dirty="0">
                <a:latin typeface="Tahoma" panose="020B0604030504040204" pitchFamily="34" charset="0"/>
                <a:ea typeface="Tahoma" panose="020B0604030504040204" pitchFamily="34" charset="0"/>
                <a:cs typeface="Tahoma" panose="020B0604030504040204" pitchFamily="34" charset="0"/>
              </a:rPr>
              <a:t>203</a:t>
            </a:r>
          </a:p>
          <a:p>
            <a:pPr>
              <a:lnSpc>
                <a:spcPct val="110000"/>
              </a:lnSpc>
              <a:spcBef>
                <a:spcPts val="0"/>
              </a:spcBef>
              <a:buFont typeface="Tahoma" panose="020B0604030504040204" pitchFamily="34" charset="0"/>
              <a:buChar char="▪"/>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53294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BCD8-3AE7-43CB-84A6-2BA04347EFC7}"/>
              </a:ext>
            </a:extLst>
          </p:cNvPr>
          <p:cNvSpPr>
            <a:spLocks noGrp="1"/>
          </p:cNvSpPr>
          <p:nvPr>
            <p:ph type="title"/>
          </p:nvPr>
        </p:nvSpPr>
        <p:spPr>
          <a:xfrm>
            <a:off x="533400" y="353403"/>
            <a:ext cx="10580077" cy="1592628"/>
          </a:xfrm>
        </p:spPr>
        <p:txBody>
          <a:bodyPr>
            <a:no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Professor, Indiana University</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Recent Publications and Scholarship </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2020 to February 20, 2024</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A8B0FCA1-2BD8-4D29-96D2-B15FA83A3156}"/>
              </a:ext>
            </a:extLst>
          </p:cNvPr>
          <p:cNvSpPr>
            <a:spLocks noGrp="1"/>
          </p:cNvSpPr>
          <p:nvPr>
            <p:ph idx="1"/>
          </p:nvPr>
        </p:nvSpPr>
        <p:spPr>
          <a:xfrm>
            <a:off x="805961" y="1946031"/>
            <a:ext cx="10852639" cy="4657969"/>
          </a:xfrm>
        </p:spPr>
        <p:txBody>
          <a:bodyPr>
            <a:normAutofit fontScale="77500" lnSpcReduction="20000"/>
          </a:bodyPr>
          <a:lstStyle/>
          <a:p>
            <a:pPr marL="457200" marR="0" indent="-457200">
              <a:lnSpc>
                <a:spcPct val="120000"/>
              </a:lnSpc>
              <a:spcBef>
                <a:spcPts val="0"/>
              </a:spcBef>
              <a:spcAft>
                <a:spcPts val="6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(46) Peer reviewed journal articles (including 23 in SSCI journals) like BJET, ETR&amp;D, Distance Ed, JECR, Interactive Learning Environments, JCHE, JCAL, IRRODL, APJE, and APER). </a:t>
            </a:r>
          </a:p>
          <a:p>
            <a:pPr marL="457200" marR="0" lvl="0" indent="-457200">
              <a:lnSpc>
                <a:spcPct val="120000"/>
              </a:lnSpc>
              <a:spcBef>
                <a:spcPts val="0"/>
              </a:spcBef>
              <a:spcAft>
                <a:spcPts val="6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(4) Books: Two major edited books: one with 30 manuscripts and 67 contributors, “MOOCs and Open Ed in the Global South” and another book with 47 chapters and 45 contributors.</a:t>
            </a:r>
          </a:p>
          <a:p>
            <a:pPr marL="457200" marR="0" lvl="0" indent="-457200">
              <a:lnSpc>
                <a:spcPct val="120000"/>
              </a:lnSpc>
              <a:spcBef>
                <a:spcPts val="0"/>
              </a:spcBef>
              <a:spcAft>
                <a:spcPts val="6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(2) one Special Issues edited (ETR&amp;D) with 16 manuscripts and 51 contributors.</a:t>
            </a:r>
          </a:p>
          <a:p>
            <a:pPr marL="457200" marR="0" lvl="0" indent="-457200">
              <a:lnSpc>
                <a:spcPct val="120000"/>
              </a:lnSpc>
              <a:spcBef>
                <a:spcPts val="0"/>
              </a:spcBef>
              <a:spcAft>
                <a:spcPts val="6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(9) Seven book chapters, prefaces, and forewords. </a:t>
            </a:r>
          </a:p>
          <a:p>
            <a:pPr marL="457200" marR="0" lvl="0" indent="-457200">
              <a:lnSpc>
                <a:spcPct val="120000"/>
              </a:lnSpc>
              <a:spcBef>
                <a:spcPts val="0"/>
              </a:spcBef>
              <a:spcAft>
                <a:spcPts val="6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(2) Miscellaneous article. </a:t>
            </a:r>
          </a:p>
          <a:p>
            <a:pPr marL="0" indent="0">
              <a:lnSpc>
                <a:spcPct val="120000"/>
              </a:lnSpc>
              <a:spcBef>
                <a:spcPts val="0"/>
              </a:spcBef>
              <a:spcAft>
                <a:spcPts val="600"/>
              </a:spcAft>
              <a:buNone/>
            </a:pPr>
            <a:r>
              <a:rPr lang="en-US" sz="2400" b="1" dirty="0">
                <a:latin typeface="Tahoma" panose="020B0604030504040204" pitchFamily="34" charset="0"/>
                <a:ea typeface="Tahoma" panose="020B0604030504040204" pitchFamily="34" charset="0"/>
                <a:cs typeface="Tahoma" panose="020B0604030504040204" pitchFamily="34" charset="0"/>
              </a:rPr>
              <a:t>= = = = = = = = = = = = = = = == = = = = = = = = = = = = =</a:t>
            </a:r>
          </a:p>
          <a:p>
            <a:pPr marL="0" marR="0" indent="0">
              <a:lnSpc>
                <a:spcPct val="120000"/>
              </a:lnSpc>
              <a:spcBef>
                <a:spcPts val="0"/>
              </a:spcBef>
              <a:spcAft>
                <a:spcPts val="600"/>
              </a:spcAft>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Total: 63 Publications from January 2020 to February 20, 2024.</a:t>
            </a:r>
          </a:p>
          <a:p>
            <a:pPr marL="0" marR="0" indent="0">
              <a:lnSpc>
                <a:spcPct val="120000"/>
              </a:lnSpc>
              <a:spcBef>
                <a:spcPts val="0"/>
              </a:spcBef>
              <a:spcAft>
                <a:spcPts val="600"/>
              </a:spcAft>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Plus: 18 additional articles in review as of February 20, 2024.</a:t>
            </a:r>
          </a:p>
        </p:txBody>
      </p:sp>
    </p:spTree>
    <p:extLst>
      <p:ext uri="{BB962C8B-B14F-4D97-AF65-F5344CB8AC3E}">
        <p14:creationId xmlns:p14="http://schemas.microsoft.com/office/powerpoint/2010/main" val="990152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BCD8-3AE7-43CB-84A6-2BA04347EFC7}"/>
              </a:ext>
            </a:extLst>
          </p:cNvPr>
          <p:cNvSpPr>
            <a:spLocks noGrp="1"/>
          </p:cNvSpPr>
          <p:nvPr>
            <p:ph type="title"/>
          </p:nvPr>
        </p:nvSpPr>
        <p:spPr>
          <a:xfrm>
            <a:off x="551447" y="334655"/>
            <a:ext cx="10580077" cy="1592628"/>
          </a:xfrm>
        </p:spPr>
        <p:txBody>
          <a:bodyPr>
            <a:no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Professor, Indiana University</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Facts…</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Productivity Doubled</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Average Publications Per Year Since Moving to IST</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9" name="Picture 18">
            <a:extLst>
              <a:ext uri="{FF2B5EF4-FFF2-40B4-BE49-F238E27FC236}">
                <a16:creationId xmlns:a16="http://schemas.microsoft.com/office/drawing/2014/main" id="{CFD518F2-F08E-4829-AF4A-128097554EF5}"/>
              </a:ext>
            </a:extLst>
          </p:cNvPr>
          <p:cNvPicPr>
            <a:picLocks noChangeAspect="1"/>
          </p:cNvPicPr>
          <p:nvPr/>
        </p:nvPicPr>
        <p:blipFill rotWithShape="1">
          <a:blip r:embed="rId2"/>
          <a:srcRect l="21198" t="21667" r="25412" b="50000"/>
          <a:stretch/>
        </p:blipFill>
        <p:spPr>
          <a:xfrm>
            <a:off x="198520" y="1927283"/>
            <a:ext cx="11531863" cy="3937411"/>
          </a:xfrm>
          <a:prstGeom prst="rect">
            <a:avLst/>
          </a:prstGeom>
        </p:spPr>
      </p:pic>
    </p:spTree>
    <p:extLst>
      <p:ext uri="{BB962C8B-B14F-4D97-AF65-F5344CB8AC3E}">
        <p14:creationId xmlns:p14="http://schemas.microsoft.com/office/powerpoint/2010/main" val="1786649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BCD8-3AE7-43CB-84A6-2BA04347EFC7}"/>
              </a:ext>
            </a:extLst>
          </p:cNvPr>
          <p:cNvSpPr>
            <a:spLocks noGrp="1"/>
          </p:cNvSpPr>
          <p:nvPr>
            <p:ph type="title"/>
          </p:nvPr>
        </p:nvSpPr>
        <p:spPr>
          <a:xfrm>
            <a:off x="560351" y="372982"/>
            <a:ext cx="10577042" cy="1385402"/>
          </a:xfrm>
        </p:spPr>
        <p:txBody>
          <a:bodyPr>
            <a:noAutofit/>
          </a:bodyPr>
          <a:lstStyle/>
          <a:p>
            <a:pPr algn="ct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Professor, Indiana University</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Average Publications Per Year has Doubled </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Since Moving to IST in 2005</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64E710E-884B-4655-BCD8-4F62680E656C}"/>
              </a:ext>
            </a:extLst>
          </p:cNvPr>
          <p:cNvPicPr>
            <a:picLocks noChangeAspect="1"/>
          </p:cNvPicPr>
          <p:nvPr/>
        </p:nvPicPr>
        <p:blipFill rotWithShape="1">
          <a:blip r:embed="rId2"/>
          <a:srcRect l="21819" t="58070" r="23776" b="11492"/>
          <a:stretch/>
        </p:blipFill>
        <p:spPr>
          <a:xfrm>
            <a:off x="168651" y="1867799"/>
            <a:ext cx="11598436" cy="4174957"/>
          </a:xfrm>
          <a:prstGeom prst="rect">
            <a:avLst/>
          </a:prstGeom>
        </p:spPr>
      </p:pic>
    </p:spTree>
    <p:extLst>
      <p:ext uri="{BB962C8B-B14F-4D97-AF65-F5344CB8AC3E}">
        <p14:creationId xmlns:p14="http://schemas.microsoft.com/office/powerpoint/2010/main" val="3388085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BCD8-3AE7-43CB-84A6-2BA04347EFC7}"/>
              </a:ext>
            </a:extLst>
          </p:cNvPr>
          <p:cNvSpPr>
            <a:spLocks noGrp="1"/>
          </p:cNvSpPr>
          <p:nvPr>
            <p:ph type="title"/>
          </p:nvPr>
        </p:nvSpPr>
        <p:spPr>
          <a:xfrm>
            <a:off x="797168" y="480647"/>
            <a:ext cx="10527324" cy="1358164"/>
          </a:xfrm>
        </p:spPr>
        <p:txBody>
          <a:bodyPr>
            <a:no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Professor, Indiana University</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Facts (as of February 17, 2024)</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Presentations, Mentorship, and Media</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A8B0FCA1-2BD8-4D29-96D2-B15FA83A3156}"/>
              </a:ext>
            </a:extLst>
          </p:cNvPr>
          <p:cNvSpPr>
            <a:spLocks noGrp="1"/>
          </p:cNvSpPr>
          <p:nvPr>
            <p:ph idx="1"/>
          </p:nvPr>
        </p:nvSpPr>
        <p:spPr>
          <a:xfrm>
            <a:off x="1387736" y="2259106"/>
            <a:ext cx="9936756" cy="4383491"/>
          </a:xfrm>
        </p:spPr>
        <p:txBody>
          <a:bodyPr>
            <a:normAutofit/>
          </a:bodyPr>
          <a:lstStyle/>
          <a:p>
            <a:pPr>
              <a:lnSpc>
                <a:spcPct val="110000"/>
              </a:lnSpc>
              <a:spcBef>
                <a:spcPts val="0"/>
              </a:spcBef>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Total presentations, invited talks, and speeches (1,884)</a:t>
            </a: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10000"/>
              </a:lnSpc>
              <a:spcBef>
                <a:spcPts val="0"/>
              </a:spcBef>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Conference papers and presentations (244)</a:t>
            </a:r>
          </a:p>
          <a:p>
            <a:pPr>
              <a:lnSpc>
                <a:spcPct val="110000"/>
              </a:lnSpc>
              <a:spcBef>
                <a:spcPts val="0"/>
              </a:spcBef>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Keynotes and plenaries talks (325)</a:t>
            </a:r>
          </a:p>
          <a:p>
            <a:pPr>
              <a:lnSpc>
                <a:spcPct val="110000"/>
              </a:lnSpc>
              <a:spcBef>
                <a:spcPts val="0"/>
              </a:spcBef>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Other invited talks (250)</a:t>
            </a:r>
          </a:p>
          <a:p>
            <a:pPr>
              <a:lnSpc>
                <a:spcPct val="110000"/>
              </a:lnSpc>
              <a:spcBef>
                <a:spcPts val="0"/>
              </a:spcBef>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International and national presentations (535)</a:t>
            </a:r>
          </a:p>
          <a:p>
            <a:pPr>
              <a:lnSpc>
                <a:spcPct val="110000"/>
              </a:lnSpc>
              <a:spcBef>
                <a:spcPts val="0"/>
              </a:spcBef>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G</a:t>
            </a:r>
            <a:r>
              <a:rPr lang="en-US" sz="2400" dirty="0">
                <a:effectLst/>
                <a:latin typeface="Tahoma" panose="020B0604030504040204" pitchFamily="34" charset="0"/>
                <a:ea typeface="Tahoma" panose="020B0604030504040204" pitchFamily="34" charset="0"/>
                <a:cs typeface="Tahoma" panose="020B0604030504040204" pitchFamily="34" charset="0"/>
              </a:rPr>
              <a:t>raduate students presented with (10</a:t>
            </a:r>
            <a:r>
              <a:rPr lang="en-US" sz="2400" dirty="0">
                <a:latin typeface="Tahoma" panose="020B0604030504040204" pitchFamily="34" charset="0"/>
                <a:ea typeface="Tahoma" panose="020B0604030504040204" pitchFamily="34" charset="0"/>
                <a:cs typeface="Tahoma" panose="020B0604030504040204" pitchFamily="34" charset="0"/>
              </a:rPr>
              <a:t>0</a:t>
            </a:r>
            <a:r>
              <a:rPr lang="en-US" sz="2400" dirty="0">
                <a:effectLst/>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10000"/>
              </a:lnSpc>
              <a:spcBef>
                <a:spcPts val="0"/>
              </a:spcBef>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Dissertations completed (137)</a:t>
            </a:r>
          </a:p>
          <a:p>
            <a:pPr>
              <a:lnSpc>
                <a:spcPct val="110000"/>
              </a:lnSpc>
              <a:spcBef>
                <a:spcPts val="0"/>
              </a:spcBef>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Dissertations chaired or directed (44)</a:t>
            </a:r>
          </a:p>
          <a:p>
            <a:pPr>
              <a:lnSpc>
                <a:spcPct val="110000"/>
              </a:lnSpc>
              <a:spcBef>
                <a:spcPts val="0"/>
              </a:spcBef>
              <a:buFont typeface="Wingdings" panose="05000000000000000000" pitchFamily="2" charset="2"/>
              <a:buChar char="§"/>
            </a:pPr>
            <a:r>
              <a:rPr lang="en-US" sz="2400" dirty="0">
                <a:effectLst/>
                <a:latin typeface="Tahoma" panose="020B0604030504040204" pitchFamily="34" charset="0"/>
                <a:ea typeface="Tahoma" panose="020B0604030504040204" pitchFamily="34" charset="0"/>
                <a:cs typeface="Tahoma" panose="020B0604030504040204" pitchFamily="34" charset="0"/>
              </a:rPr>
              <a:t>Current dissertation committees (</a:t>
            </a:r>
            <a:r>
              <a:rPr lang="en-US" sz="2400" dirty="0">
                <a:latin typeface="Tahoma" panose="020B0604030504040204" pitchFamily="34" charset="0"/>
                <a:ea typeface="Tahoma" panose="020B0604030504040204" pitchFamily="34" charset="0"/>
                <a:cs typeface="Tahoma" panose="020B0604030504040204" pitchFamily="34" charset="0"/>
              </a:rPr>
              <a:t>18</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11</a:t>
            </a:r>
            <a:r>
              <a:rPr lang="en-US" sz="2400" dirty="0">
                <a:effectLst/>
                <a:latin typeface="Tahoma" panose="020B0604030504040204" pitchFamily="34" charset="0"/>
                <a:ea typeface="Tahoma" panose="020B0604030504040204" pitchFamily="34" charset="0"/>
                <a:cs typeface="Tahoma" panose="020B0604030504040204" pitchFamily="34" charset="0"/>
              </a:rPr>
              <a:t> as member; </a:t>
            </a:r>
            <a:r>
              <a:rPr lang="en-US" sz="2400" dirty="0">
                <a:latin typeface="Tahoma" panose="020B0604030504040204" pitchFamily="34" charset="0"/>
                <a:ea typeface="Tahoma" panose="020B0604030504040204" pitchFamily="34" charset="0"/>
                <a:cs typeface="Tahoma" panose="020B0604030504040204" pitchFamily="34" charset="0"/>
              </a:rPr>
              <a:t>7</a:t>
            </a:r>
            <a:r>
              <a:rPr lang="en-US" sz="2400" dirty="0">
                <a:effectLst/>
                <a:latin typeface="Tahoma" panose="020B0604030504040204" pitchFamily="34" charset="0"/>
                <a:ea typeface="Tahoma" panose="020B0604030504040204" pitchFamily="34" charset="0"/>
                <a:cs typeface="Tahoma" panose="020B0604030504040204" pitchFamily="34" charset="0"/>
              </a:rPr>
              <a:t> as chair))</a:t>
            </a:r>
          </a:p>
          <a:p>
            <a:pPr>
              <a:lnSpc>
                <a:spcPct val="110000"/>
              </a:lnSpc>
              <a:spcBef>
                <a:spcPts val="0"/>
              </a:spcBef>
              <a:buFont typeface="Wingdings" panose="05000000000000000000" pitchFamily="2" charset="2"/>
              <a:buChar char="§"/>
            </a:pPr>
            <a:r>
              <a:rPr lang="en-US" sz="2400" dirty="0">
                <a:effectLst/>
                <a:latin typeface="Tahoma" panose="020B0604030504040204" pitchFamily="34" charset="0"/>
                <a:ea typeface="Tahoma" panose="020B0604030504040204" pitchFamily="34" charset="0"/>
                <a:cs typeface="Tahoma" panose="020B0604030504040204" pitchFamily="34" charset="0"/>
              </a:rPr>
              <a:t>Media Features: Radio (57), News (230), TV, Film, &amp; Video (51)</a:t>
            </a:r>
          </a:p>
        </p:txBody>
      </p:sp>
    </p:spTree>
    <p:extLst>
      <p:ext uri="{BB962C8B-B14F-4D97-AF65-F5344CB8AC3E}">
        <p14:creationId xmlns:p14="http://schemas.microsoft.com/office/powerpoint/2010/main" val="114337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BCD8-3AE7-43CB-84A6-2BA04347EFC7}"/>
              </a:ext>
            </a:extLst>
          </p:cNvPr>
          <p:cNvSpPr>
            <a:spLocks noGrp="1"/>
          </p:cNvSpPr>
          <p:nvPr>
            <p:ph type="title"/>
          </p:nvPr>
        </p:nvSpPr>
        <p:spPr>
          <a:xfrm>
            <a:off x="797168" y="642012"/>
            <a:ext cx="10488247" cy="1105876"/>
          </a:xfrm>
        </p:spPr>
        <p:txBody>
          <a:bodyPr>
            <a:no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Professor, Indiana University</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Facts (as of February 17, 2014)</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Teaching and Mentoring Recognitions</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A8B0FCA1-2BD8-4D29-96D2-B15FA83A3156}"/>
              </a:ext>
            </a:extLst>
          </p:cNvPr>
          <p:cNvSpPr>
            <a:spLocks noGrp="1"/>
          </p:cNvSpPr>
          <p:nvPr>
            <p:ph idx="1"/>
          </p:nvPr>
        </p:nvSpPr>
        <p:spPr>
          <a:xfrm>
            <a:off x="797168" y="1976859"/>
            <a:ext cx="10942875" cy="4699860"/>
          </a:xfrm>
        </p:spPr>
        <p:txBody>
          <a:bodyPr>
            <a:normAutofit fontScale="92500"/>
          </a:bodyPr>
          <a:lstStyle/>
          <a:p>
            <a:pPr marL="0" indent="0">
              <a:lnSpc>
                <a:spcPct val="110000"/>
              </a:lnSpc>
              <a:spcBef>
                <a:spcPts val="0"/>
              </a:spcBef>
              <a:buNone/>
            </a:pPr>
            <a:r>
              <a:rPr lang="en-US" sz="2400" b="1" dirty="0">
                <a:effectLst/>
                <a:latin typeface="Tahoma" panose="020B0604030504040204" pitchFamily="34" charset="0"/>
                <a:ea typeface="Tahoma" panose="020B0604030504040204" pitchFamily="34" charset="0"/>
                <a:cs typeface="Tahoma" panose="020B0604030504040204" pitchFamily="34" charset="0"/>
              </a:rPr>
              <a:t>IU Campus-Wide (across 9 campuses) or State-Wide Teaching Awards (3)</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457200" indent="-457200">
              <a:lnSpc>
                <a:spcPct val="110000"/>
              </a:lnSpc>
              <a:spcBef>
                <a:spcPts val="0"/>
              </a:spcBef>
              <a:spcAft>
                <a:spcPts val="600"/>
              </a:spcAft>
              <a:buFont typeface="+mj-lt"/>
              <a:buAutoNum type="arabicPeriod"/>
            </a:pPr>
            <a:r>
              <a:rPr lang="en-US" sz="2400" dirty="0">
                <a:effectLst/>
                <a:latin typeface="Tahoma" panose="020B0604030504040204" pitchFamily="34" charset="0"/>
                <a:ea typeface="Tahoma" panose="020B0604030504040204" pitchFamily="34" charset="0"/>
                <a:cs typeface="Tahoma" panose="020B0604030504040204" pitchFamily="34" charset="0"/>
              </a:rPr>
              <a:t>IU President's Award for Excellence in Teaching and Learning Technology (2020).</a:t>
            </a:r>
          </a:p>
          <a:p>
            <a:pPr marL="457200" indent="-457200">
              <a:lnSpc>
                <a:spcPct val="110000"/>
              </a:lnSpc>
              <a:spcBef>
                <a:spcPts val="0"/>
              </a:spcBef>
              <a:spcAft>
                <a:spcPts val="600"/>
              </a:spcAft>
              <a:buFont typeface="+mj-lt"/>
              <a:buAutoNum type="arabicPeriod"/>
            </a:pPr>
            <a:r>
              <a:rPr lang="en-US" sz="2400" dirty="0">
                <a:effectLst/>
                <a:latin typeface="Tahoma" panose="020B0604030504040204" pitchFamily="34" charset="0"/>
                <a:ea typeface="Tahoma" panose="020B0604030504040204" pitchFamily="34" charset="0"/>
                <a:cs typeface="Tahoma" panose="020B0604030504040204" pitchFamily="34" charset="0"/>
              </a:rPr>
              <a:t>Innovative Teaching Award: Teaching in a Distance Educ Program. Indiana Partnership for Statewide Education, IHETS (2005). </a:t>
            </a:r>
          </a:p>
          <a:p>
            <a:pPr marL="457200" indent="-457200">
              <a:lnSpc>
                <a:spcPct val="110000"/>
              </a:lnSpc>
              <a:spcBef>
                <a:spcPts val="0"/>
              </a:spcBef>
              <a:spcAft>
                <a:spcPts val="600"/>
              </a:spcAft>
              <a:buFont typeface="+mj-lt"/>
              <a:buAutoNum type="arabicPeriod"/>
            </a:pPr>
            <a:r>
              <a:rPr lang="en-US" sz="2400" dirty="0">
                <a:effectLst/>
                <a:latin typeface="Tahoma" panose="020B0604030504040204" pitchFamily="34" charset="0"/>
                <a:ea typeface="Tahoma" panose="020B0604030504040204" pitchFamily="34" charset="0"/>
                <a:cs typeface="Tahoma" panose="020B0604030504040204" pitchFamily="34" charset="0"/>
              </a:rPr>
              <a:t>First recipient of the Wilbert </a:t>
            </a:r>
            <a:r>
              <a:rPr lang="en-US" sz="2400" dirty="0" err="1">
                <a:effectLst/>
                <a:latin typeface="Tahoma" panose="020B0604030504040204" pitchFamily="34" charset="0"/>
                <a:ea typeface="Tahoma" panose="020B0604030504040204" pitchFamily="34" charset="0"/>
                <a:cs typeface="Tahoma" panose="020B0604030504040204" pitchFamily="34" charset="0"/>
              </a:rPr>
              <a:t>Hites</a:t>
            </a:r>
            <a:r>
              <a:rPr lang="en-US" sz="2400" dirty="0">
                <a:effectLst/>
                <a:latin typeface="Tahoma" panose="020B0604030504040204" pitchFamily="34" charset="0"/>
                <a:ea typeface="Tahoma" panose="020B0604030504040204" pitchFamily="34" charset="0"/>
                <a:cs typeface="Tahoma" panose="020B0604030504040204" pitchFamily="34" charset="0"/>
              </a:rPr>
              <a:t> Mentoring Award at IU (2000).</a:t>
            </a:r>
          </a:p>
          <a:p>
            <a:pPr marL="0" indent="0">
              <a:lnSpc>
                <a:spcPct val="110000"/>
              </a:lnSpc>
              <a:spcBef>
                <a:spcPts val="0"/>
              </a:spcBef>
              <a:buNone/>
            </a:pPr>
            <a:endParaRPr lang="en-US" sz="2400" b="1"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spcBef>
                <a:spcPts val="0"/>
              </a:spcBef>
              <a:buNone/>
            </a:pPr>
            <a:r>
              <a:rPr lang="en-US" sz="2400" b="1" dirty="0">
                <a:effectLst/>
                <a:latin typeface="Tahoma" panose="020B0604030504040204" pitchFamily="34" charset="0"/>
                <a:ea typeface="Tahoma" panose="020B0604030504040204" pitchFamily="34" charset="0"/>
                <a:cs typeface="Tahoma" panose="020B0604030504040204" pitchFamily="34" charset="0"/>
              </a:rPr>
              <a:t>(In addition, I received the Gorman Teaching Award from the School of Education (1999); Trustees’ Teaching Award in 2005 and 2009; Teaching Excellent Recognition Awards (TERA) in 1997, 1998, and 1999.)</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26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BCD8-3AE7-43CB-84A6-2BA04347EFC7}"/>
              </a:ext>
            </a:extLst>
          </p:cNvPr>
          <p:cNvSpPr>
            <a:spLocks noGrp="1"/>
          </p:cNvSpPr>
          <p:nvPr>
            <p:ph type="title"/>
          </p:nvPr>
        </p:nvSpPr>
        <p:spPr>
          <a:xfrm>
            <a:off x="773722" y="737773"/>
            <a:ext cx="10498014" cy="1029920"/>
          </a:xfrm>
        </p:spPr>
        <p:txBody>
          <a:bodyPr>
            <a:no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Professor, Indiana University</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Facts (as of September 22, 2022)</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Average Teaching Evaluation Ratings</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A8B0FCA1-2BD8-4D29-96D2-B15FA83A3156}"/>
              </a:ext>
            </a:extLst>
          </p:cNvPr>
          <p:cNvSpPr>
            <a:spLocks noGrp="1"/>
          </p:cNvSpPr>
          <p:nvPr>
            <p:ph idx="1"/>
          </p:nvPr>
        </p:nvSpPr>
        <p:spPr>
          <a:xfrm>
            <a:off x="702048" y="2164244"/>
            <a:ext cx="10994457" cy="3955983"/>
          </a:xfrm>
        </p:spPr>
        <p:txBody>
          <a:bodyPr>
            <a:normAutofit/>
          </a:bodyPr>
          <a:lstStyle/>
          <a:p>
            <a:pPr marL="0" indent="0">
              <a:lnSpc>
                <a:spcPct val="11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2005-2022 Averages below of 49 course evaluations </a:t>
            </a:r>
          </a:p>
          <a:p>
            <a:pPr marL="0" indent="0">
              <a:lnSpc>
                <a:spcPct val="11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Note: 62 courses taught since 2005 (13 missing data) </a:t>
            </a:r>
          </a:p>
          <a:p>
            <a:pPr marL="0" indent="0">
              <a:lnSpc>
                <a:spcPct val="110000"/>
              </a:lnSpc>
              <a:spcBef>
                <a:spcPts val="0"/>
              </a:spcBef>
              <a:buNone/>
            </a:pPr>
            <a:endParaRPr lang="en-US" sz="2200" b="1" dirty="0">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spcBef>
                <a:spcPts val="0"/>
              </a:spcBef>
              <a:buNone/>
            </a:pPr>
            <a:r>
              <a:rPr lang="en-US" sz="2000" b="1" i="0" u="none" strike="noStrike" baseline="0" dirty="0">
                <a:latin typeface="Tahoma" panose="020B0604030504040204" pitchFamily="34" charset="0"/>
                <a:ea typeface="Tahoma" panose="020B0604030504040204" pitchFamily="34" charset="0"/>
                <a:cs typeface="Tahoma" panose="020B0604030504040204" pitchFamily="34" charset="0"/>
              </a:rPr>
              <a:t>Overall, I would rate the quality of this </a:t>
            </a:r>
            <a:r>
              <a:rPr lang="en-US" sz="2000" b="1" i="0" u="none" strike="noStrike" baseline="0" dirty="0">
                <a:solidFill>
                  <a:srgbClr val="FF0000"/>
                </a:solidFill>
                <a:latin typeface="Tahoma" panose="020B0604030504040204" pitchFamily="34" charset="0"/>
                <a:ea typeface="Tahoma" panose="020B0604030504040204" pitchFamily="34" charset="0"/>
                <a:cs typeface="Tahoma" panose="020B0604030504040204" pitchFamily="34" charset="0"/>
              </a:rPr>
              <a:t>course as outstanding </a:t>
            </a:r>
            <a:r>
              <a:rPr lang="en-US" sz="2000" b="1" i="0" u="none" strike="noStrike" baseline="0" dirty="0">
                <a:latin typeface="Tahoma" panose="020B0604030504040204" pitchFamily="34" charset="0"/>
                <a:ea typeface="Tahoma" panose="020B0604030504040204" pitchFamily="34" charset="0"/>
                <a:cs typeface="Tahoma" panose="020B0604030504040204" pitchFamily="34" charset="0"/>
              </a:rPr>
              <a:t>(1 to 5 scale): </a:t>
            </a:r>
            <a:r>
              <a:rPr lang="en-US" b="1" i="0" u="none" strike="noStrike" baseline="0" dirty="0">
                <a:solidFill>
                  <a:srgbClr val="FF0000"/>
                </a:solidFill>
                <a:latin typeface="Tahoma" panose="020B0604030504040204" pitchFamily="34" charset="0"/>
                <a:ea typeface="Tahoma" panose="020B0604030504040204" pitchFamily="34" charset="0"/>
                <a:cs typeface="Tahoma" panose="020B0604030504040204" pitchFamily="34" charset="0"/>
              </a:rPr>
              <a:t>4.57</a:t>
            </a:r>
          </a:p>
          <a:p>
            <a:pPr marL="0" indent="0">
              <a:lnSpc>
                <a:spcPct val="110000"/>
              </a:lnSpc>
              <a:spcBef>
                <a:spcPts val="0"/>
              </a:spcBef>
              <a:buNone/>
            </a:pP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spcBef>
                <a:spcPts val="0"/>
              </a:spcBef>
              <a:buNone/>
            </a:pPr>
            <a:r>
              <a:rPr lang="en-US" sz="2000" b="1" i="0" u="none" strike="noStrike" baseline="0" dirty="0">
                <a:latin typeface="Tahoma" panose="020B0604030504040204" pitchFamily="34" charset="0"/>
                <a:ea typeface="Tahoma" panose="020B0604030504040204" pitchFamily="34" charset="0"/>
                <a:cs typeface="Tahoma" panose="020B0604030504040204" pitchFamily="34" charset="0"/>
              </a:rPr>
              <a:t>Overall, I would rate this </a:t>
            </a:r>
            <a:r>
              <a:rPr lang="en-US" sz="2000" b="1" i="0" u="none" strike="noStrike" baseline="0" dirty="0">
                <a:solidFill>
                  <a:srgbClr val="FF0000"/>
                </a:solidFill>
                <a:latin typeface="Tahoma" panose="020B0604030504040204" pitchFamily="34" charset="0"/>
                <a:ea typeface="Tahoma" panose="020B0604030504040204" pitchFamily="34" charset="0"/>
                <a:cs typeface="Tahoma" panose="020B0604030504040204" pitchFamily="34" charset="0"/>
              </a:rPr>
              <a:t>instructor as outstanding </a:t>
            </a:r>
            <a:r>
              <a:rPr lang="en-US" sz="2000" b="1" i="0" u="none" strike="noStrike" baseline="0" dirty="0">
                <a:latin typeface="Tahoma" panose="020B0604030504040204" pitchFamily="34" charset="0"/>
                <a:ea typeface="Tahoma" panose="020B0604030504040204" pitchFamily="34" charset="0"/>
                <a:cs typeface="Tahoma" panose="020B0604030504040204" pitchFamily="34" charset="0"/>
              </a:rPr>
              <a:t>(1 to 5 scale): </a:t>
            </a:r>
            <a:r>
              <a:rPr lang="en-US" b="1" i="0" u="none" strike="noStrike" baseline="0" dirty="0">
                <a:solidFill>
                  <a:srgbClr val="FF0000"/>
                </a:solidFill>
                <a:latin typeface="Tahoma" panose="020B0604030504040204" pitchFamily="34" charset="0"/>
                <a:ea typeface="Tahoma" panose="020B0604030504040204" pitchFamily="34" charset="0"/>
                <a:cs typeface="Tahoma" panose="020B0604030504040204" pitchFamily="34" charset="0"/>
              </a:rPr>
              <a:t>4.71</a:t>
            </a:r>
            <a:endParaRPr lang="en-US" sz="2000" b="1" i="0" u="none" strike="noStrike" baseline="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3815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24314</TotalTime>
  <Words>1820</Words>
  <Application>Microsoft Office PowerPoint</Application>
  <PresentationFormat>Widescreen</PresentationFormat>
  <Paragraphs>126</Paragraphs>
  <Slides>19</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Calibri Light</vt:lpstr>
      <vt:lpstr>Tahoma</vt:lpstr>
      <vt:lpstr>Times New Roman</vt:lpstr>
      <vt:lpstr>Wingdings</vt:lpstr>
      <vt:lpstr>Office Theme</vt:lpstr>
      <vt:lpstr>1_Office Theme</vt:lpstr>
      <vt:lpstr>Curt Bonk, Professor Indiana University Scholarly Recap Productivity Data as of February 17, 2024</vt:lpstr>
      <vt:lpstr>Curt Bonk, Professor, Indiana University  Some Facts and Data  As of February 17, 2024</vt:lpstr>
      <vt:lpstr>Curt Bonk, Professor, Indiana University  Publications and Scholarship Indices Facts (as of February 17, 2024)</vt:lpstr>
      <vt:lpstr>Curt Bonk, Professor, Indiana University Recent Publications and Scholarship  January 2020 to February 20, 2024</vt:lpstr>
      <vt:lpstr>Curt Bonk, Professor, Indiana University Facts…Productivity Doubled Average Publications Per Year Since Moving to IST</vt:lpstr>
      <vt:lpstr>Curt Bonk, Professor, Indiana University Average Publications Per Year has Doubled  Since Moving to IST in 2005</vt:lpstr>
      <vt:lpstr>Curt Bonk, Professor, Indiana University Facts (as of February 17, 2024) Presentations, Mentorship, and Media</vt:lpstr>
      <vt:lpstr>Curt Bonk, Professor, Indiana University Facts (as of February 17, 2014) Teaching and Mentoring Recognitions</vt:lpstr>
      <vt:lpstr>Curt Bonk, Professor, Indiana University Facts (as of September 22, 2022) Average Teaching Evaluation Ratings</vt:lpstr>
      <vt:lpstr>Curt Bonk, Professor, Indiana University Facts (as of Feb. 17, 2024) Other Notable Recognitions and Awards</vt:lpstr>
      <vt:lpstr>Curt Bonk, Professor, Indiana University Facts (as of February 17, 2024) Other Notable Recognitions and Awards</vt:lpstr>
      <vt:lpstr>Curt Bonk, Professor, Indiana University (as of February 17, 2024) International Collaboration, Research, and Service</vt:lpstr>
      <vt:lpstr>Curt Bonk, Professor, Indiana University (as of February 20, 2024) International Collaboration Continued…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Curtis Bonk</dc:creator>
  <cp:lastModifiedBy>Bonk, Curtis Jay</cp:lastModifiedBy>
  <cp:revision>106</cp:revision>
  <dcterms:created xsi:type="dcterms:W3CDTF">2020-07-06T00:03:37Z</dcterms:created>
  <dcterms:modified xsi:type="dcterms:W3CDTF">2024-02-21T04:01:00Z</dcterms:modified>
</cp:coreProperties>
</file>