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image13.jpg" ContentType="image/jpeg"/>
  <Override PartName="/ppt/media/image15.jpg" ContentType="image/jpeg"/>
  <Override PartName="/ppt/media/image18.jpg" ContentType="image/jpeg"/>
  <Override PartName="/ppt/media/image21.jpg" ContentType="image/jpeg"/>
  <Override PartName="/ppt/notesSlides/notesSlide2.xml" ContentType="application/vnd.openxmlformats-officedocument.presentationml.notesSlide+xml"/>
  <Override PartName="/ppt/media/image24.jpg" ContentType="image/jpeg"/>
  <Override PartName="/ppt/media/image25.jpg" ContentType="image/jpeg"/>
  <Override PartName="/ppt/media/image26.jpg" ContentType="image/jpeg"/>
  <Override PartName="/ppt/media/image29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3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8" r:id="rId3"/>
  </p:sldMasterIdLst>
  <p:notesMasterIdLst>
    <p:notesMasterId r:id="rId18"/>
  </p:notesMasterIdLst>
  <p:sldIdLst>
    <p:sldId id="277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82" r:id="rId12"/>
    <p:sldId id="320" r:id="rId13"/>
    <p:sldId id="331" r:id="rId14"/>
    <p:sldId id="332" r:id="rId15"/>
    <p:sldId id="327" r:id="rId16"/>
    <p:sldId id="333" r:id="rId17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052" autoAdjust="0"/>
  </p:normalViewPr>
  <p:slideViewPr>
    <p:cSldViewPr>
      <p:cViewPr varScale="1">
        <p:scale>
          <a:sx n="59" d="100"/>
          <a:sy n="59" d="100"/>
        </p:scale>
        <p:origin x="90" y="4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2D8DD-201E-40C9-97C7-80D4FF6271FD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6B92C-9FA5-4417-BEB4-621046104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9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World is open book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0467DD-B97D-465D-A7FB-1EC893D02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952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0467DD-B97D-465D-A7FB-1EC893D02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621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0467DD-B97D-465D-A7FB-1EC893D02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907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FFE0A-75BF-F840-8907-2297E66F4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E69AD3-C696-2AA7-0ED9-DBE739B703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E724CD-030E-CC7A-BD4E-99E4F912D3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9D6F2-A25A-EF46-BD32-C8E1F25DFE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0467DD-B97D-465D-A7FB-1EC893D02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020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23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57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2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94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68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07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80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86998-DEFA-4AE9-A78E-E7799B1D8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8EFEA0-4C90-4CCE-97DB-DC5AD5E8B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BF60B-23E8-4644-B500-37E9616CF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3E87-B3EF-4019-A71A-1390ADBE2A80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86845-9B44-4AE2-A622-30F67509E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3A564-E43F-4960-BEA5-FCAAD3176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4DB9-393F-4CAE-AFCB-0CAB52EEB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59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4B1AB-342A-4B4B-82E6-DDAC13E00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EF4C0-900D-48A5-A57A-D2BEF4A96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D12C7-E777-4561-8BAA-FED082588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3E87-B3EF-4019-A71A-1390ADBE2A80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90F0F-BEE2-4091-88C2-7104598B1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9BD37-C223-4C19-815E-4101B4EF7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4DB9-393F-4CAE-AFCB-0CAB52EEB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5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D83D3-C867-48EF-8ABE-FEAD3DD47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B5CDA-1156-40B5-A9B8-D05E14BE8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2F9E4-0660-4007-968A-DE7349E70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3E87-B3EF-4019-A71A-1390ADBE2A80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70DD-7F45-4FE2-81EB-C4A3D05B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7F1E8-B793-40AF-9F3B-12F4B2541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4DB9-393F-4CAE-AFCB-0CAB52EEB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3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D6937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01A0D-C932-4751-B512-3E08C19B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F0964-723A-4F90-A9FE-FB52B509D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C6AD35-DD09-47CD-B6F7-5D3154112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0A006-8965-4BD3-87D0-4C5791BFD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3E87-B3EF-4019-A71A-1390ADBE2A80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A91E32-728A-4925-80F2-0FD40B74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C06BE-15B7-4AFD-A909-EFE23AB7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4DB9-393F-4CAE-AFCB-0CAB52EEB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93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38C4F-6A47-4139-A9A2-FA837240E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F0B77-13BB-47F5-B66A-831EC7A89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62104-14C0-436F-8027-3D352ED3A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9D4541-BB30-4E45-90F5-3D25DC064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692BA7-A91A-47F5-B8FD-556137472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4645A1-C9F9-4018-A806-96989CCC2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3E87-B3EF-4019-A71A-1390ADBE2A80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53AAF1-BAD7-416E-ABFC-88072FFD8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3772DC-7C9C-41DA-B975-5AF364A4C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4DB9-393F-4CAE-AFCB-0CAB52EEB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04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4EC4D-4C91-410A-BF18-825FA49D6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4D1049-004D-4E7F-B4CB-8A303529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3E87-B3EF-4019-A71A-1390ADBE2A80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D3DA99-A090-4250-8CF9-7DA833D48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521AF-58D0-49A7-A8BB-3A4A7DCEC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4DB9-393F-4CAE-AFCB-0CAB52EEB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3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1EF069-242D-439D-850F-0D0DF3C96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3E87-B3EF-4019-A71A-1390ADBE2A80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10AAD8-E505-4EEC-B8C9-EB43E79CD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6EF2E-8E73-48E5-AC31-D8ABB88A4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4DB9-393F-4CAE-AFCB-0CAB52EEB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56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8A857-696B-4107-A5BB-B9001B94C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7B3BA-A243-41DC-AAFF-522F10402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241CC-D820-4E4E-8A53-01A78057F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D318B-B2D5-443E-8605-F09695F87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3E87-B3EF-4019-A71A-1390ADBE2A80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45A2C-088E-4585-B66B-C3BD7CBE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9F4DAC-630D-40E6-983E-CBF3ED48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4DB9-393F-4CAE-AFCB-0CAB52EEB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17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73E63-4448-436D-B389-1B171903C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C88C6D-F48B-4FD2-B3C8-97D758DD1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ACB1B-5852-49BB-AC35-0F073EE25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53BD0-58BB-4FF3-994A-73A95E637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3E87-B3EF-4019-A71A-1390ADBE2A80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D008D-4619-4CB2-9DC5-8F948FFF8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B07CD-DD7C-41D3-9D87-E60540E49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4DB9-393F-4CAE-AFCB-0CAB52EEB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32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6820-B803-47A8-A1DD-EF8F20570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FE1CF8-A2CB-4D84-987E-9A0089770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F6FE8-5525-44D2-AF7B-DC09401D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3E87-B3EF-4019-A71A-1390ADBE2A80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23C3F-5592-4806-A325-C4C959712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6EFB7-761A-4880-9A48-516BA9A21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4DB9-393F-4CAE-AFCB-0CAB52EEB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31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758E2E-59BE-4B34-9273-64E60FC08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C02CF0-9A1D-4438-9214-C17E860C9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84551-E18C-4A85-B1A9-4D9F24B1A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3E87-B3EF-4019-A71A-1390ADBE2A80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9F7A7-00C2-4FFF-B38C-7D3C5AA01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D5AF7-9066-426D-8656-5F91EA34E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B4DB9-393F-4CAE-AFCB-0CAB52EEB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48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D6937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D6937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28700" y="607885"/>
            <a:ext cx="16125824" cy="9067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632950" y="9906606"/>
            <a:ext cx="5655310" cy="381000"/>
          </a:xfrm>
          <a:custGeom>
            <a:avLst/>
            <a:gdLst/>
            <a:ahLst/>
            <a:cxnLst/>
            <a:rect l="l" t="t" r="r" b="b"/>
            <a:pathLst>
              <a:path w="5655309" h="381000">
                <a:moveTo>
                  <a:pt x="0" y="0"/>
                </a:moveTo>
                <a:lnTo>
                  <a:pt x="5655048" y="0"/>
                </a:lnTo>
                <a:lnTo>
                  <a:pt x="5655048" y="380392"/>
                </a:lnTo>
                <a:lnTo>
                  <a:pt x="0" y="380392"/>
                </a:lnTo>
                <a:lnTo>
                  <a:pt x="0" y="0"/>
                </a:lnTo>
                <a:close/>
              </a:path>
            </a:pathLst>
          </a:custGeom>
          <a:solidFill>
            <a:srgbClr val="0099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02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3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0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49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43020" y="1354173"/>
            <a:ext cx="137160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D6937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00749" y="2412990"/>
            <a:ext cx="8914765" cy="2890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8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0C214-4567-4A80-AD5B-CACB59F51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9275F-FF4D-4DB3-A8F7-20A80B44D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B0830-314F-4DE1-AC9D-3C9D4498C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83E87-B3EF-4019-A71A-1390ADBE2A80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4A114-0F2C-44BF-AAE1-E52B20D67D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D04BA-6861-42DA-9AE5-BCE9FE896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B4DB9-393F-4CAE-AFCB-0CAB52EEB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3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jp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g"/><Relationship Id="rId1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jpg"/><Relationship Id="rId11" Type="http://schemas.openxmlformats.org/officeDocument/2006/relationships/image" Target="../media/image30.jpe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9DB3FB-CEBE-479F-9202-767AAAF0C890}"/>
              </a:ext>
            </a:extLst>
          </p:cNvPr>
          <p:cNvSpPr/>
          <p:nvPr/>
        </p:nvSpPr>
        <p:spPr>
          <a:xfrm>
            <a:off x="193301" y="0"/>
            <a:ext cx="17901398" cy="9913845"/>
          </a:xfrm>
          <a:prstGeom prst="rect">
            <a:avLst/>
          </a:prstGeom>
          <a:solidFill>
            <a:srgbClr val="0D6937"/>
          </a:solidFill>
          <a:ln>
            <a:solidFill>
              <a:srgbClr val="62A2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664A03-298C-476D-AD1E-4054D96C2A56}"/>
              </a:ext>
            </a:extLst>
          </p:cNvPr>
          <p:cNvSpPr/>
          <p:nvPr/>
        </p:nvSpPr>
        <p:spPr>
          <a:xfrm>
            <a:off x="2478420" y="2619576"/>
            <a:ext cx="208190" cy="6318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FF0D99-3A94-477A-9CA2-5E87F837F4C3}"/>
              </a:ext>
            </a:extLst>
          </p:cNvPr>
          <p:cNvSpPr txBox="1"/>
          <p:nvPr/>
        </p:nvSpPr>
        <p:spPr>
          <a:xfrm>
            <a:off x="3352800" y="2815292"/>
            <a:ext cx="13161309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900" b="1" dirty="0">
                <a:solidFill>
                  <a:srgbClr val="F6F6F6"/>
                </a:solidFill>
                <a:latin typeface="Arial Black" panose="020B0A04020102020204" pitchFamily="34" charset="0"/>
              </a:rPr>
              <a:t>48 years of:</a:t>
            </a:r>
          </a:p>
          <a:p>
            <a:r>
              <a:rPr lang="en-US" sz="9900" b="1" dirty="0">
                <a:solidFill>
                  <a:srgbClr val="F6F6F6"/>
                </a:solidFill>
                <a:latin typeface="Arial Black" panose="020B0A04020102020204" pitchFamily="34" charset="0"/>
              </a:rPr>
              <a:t>Ambitions, Accomplishments,&amp; Awards</a:t>
            </a:r>
          </a:p>
          <a:p>
            <a:endParaRPr lang="en-US" sz="2700" dirty="0"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883175-0114-45A8-88E2-9C1C7885658E}"/>
              </a:ext>
            </a:extLst>
          </p:cNvPr>
          <p:cNvSpPr txBox="1"/>
          <p:nvPr/>
        </p:nvSpPr>
        <p:spPr>
          <a:xfrm>
            <a:off x="2895600" y="876300"/>
            <a:ext cx="131613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>
                <a:solidFill>
                  <a:srgbClr val="F6F6F6"/>
                </a:solidFill>
                <a:latin typeface="Arial Black" panose="020B0A04020102020204" pitchFamily="34" charset="0"/>
              </a:rPr>
              <a:t>Timeline #1. CURTIS J. BONK </a:t>
            </a:r>
            <a:r>
              <a:rPr lang="en-US" sz="6000" dirty="0">
                <a:solidFill>
                  <a:srgbClr val="F6F6F6"/>
                </a:solidFill>
                <a:latin typeface="Arial Black" panose="020B0A04020102020204" pitchFamily="34" charset="0"/>
              </a:rPr>
              <a:t>(1977-2024)</a:t>
            </a:r>
            <a:endParaRPr lang="en-US" sz="6000" dirty="0"/>
          </a:p>
        </p:txBody>
      </p:sp>
      <p:pic>
        <p:nvPicPr>
          <p:cNvPr id="7" name="Picture 6" descr="A picture containing text, standing, red, posing&#10;&#10;Description automatically generated">
            <a:extLst>
              <a:ext uri="{FF2B5EF4-FFF2-40B4-BE49-F238E27FC236}">
                <a16:creationId xmlns:a16="http://schemas.microsoft.com/office/drawing/2014/main" id="{AAC951A3-A1AF-4E35-8C8D-50B2170D44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0" y="1968753"/>
            <a:ext cx="5457222" cy="409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2D1DF32-0269-4A47-BB3E-3C89EA64B8B4}"/>
              </a:ext>
            </a:extLst>
          </p:cNvPr>
          <p:cNvSpPr txBox="1"/>
          <p:nvPr/>
        </p:nvSpPr>
        <p:spPr>
          <a:xfrm>
            <a:off x="928526" y="723900"/>
            <a:ext cx="164309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6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Book Project Collaborations By Year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D3B87E-AB4F-46BE-BE22-74BA455CCE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3" t="9912" r="3611" b="13596"/>
          <a:stretch/>
        </p:blipFill>
        <p:spPr>
          <a:xfrm>
            <a:off x="0" y="2966434"/>
            <a:ext cx="4184726" cy="3704651"/>
          </a:xfrm>
          <a:prstGeom prst="rect">
            <a:avLst/>
          </a:prstGeom>
        </p:spPr>
      </p:pic>
      <p:pic>
        <p:nvPicPr>
          <p:cNvPr id="9" name="Picture 8" descr="A group of people holding certificates&#10;&#10;Description automatically generated">
            <a:extLst>
              <a:ext uri="{FF2B5EF4-FFF2-40B4-BE49-F238E27FC236}">
                <a16:creationId xmlns:a16="http://schemas.microsoft.com/office/drawing/2014/main" id="{F0CE4DEE-ADAE-4047-9340-A1278B250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546" y="2871787"/>
            <a:ext cx="13182600" cy="74152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AC9902-6CD7-4380-9565-AF7807EEE17D}"/>
              </a:ext>
            </a:extLst>
          </p:cNvPr>
          <p:cNvSpPr txBox="1"/>
          <p:nvPr/>
        </p:nvSpPr>
        <p:spPr>
          <a:xfrm>
            <a:off x="1219200" y="1736859"/>
            <a:ext cx="1643094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2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Note: Two of my edited books feature entirely IU School of Education contributors </a:t>
            </a:r>
          </a:p>
          <a:p>
            <a:pPr defTabSz="1371600"/>
            <a:r>
              <a:rPr lang="en-US" sz="2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(e.g., Electronic Collaborators (1998) and Transformative Teaching Around the World (2022).</a:t>
            </a:r>
          </a:p>
          <a:p>
            <a:pPr defTabSz="1371600"/>
            <a:endParaRPr lang="en-US" sz="27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72079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6dbabc90$2$16e5e1bb895$Coremail$zhengxysmile$pku">
            <a:extLst>
              <a:ext uri="{FF2B5EF4-FFF2-40B4-BE49-F238E27FC236}">
                <a16:creationId xmlns:a16="http://schemas.microsoft.com/office/drawing/2014/main" id="{1CD1D051-7DFF-43E8-8CA5-893350D17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3489" y="5008846"/>
            <a:ext cx="2723217" cy="438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97EF88-3486-40C5-9F0C-29FBD3E3BF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586" y="5813191"/>
            <a:ext cx="3370403" cy="33544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391F26-B880-4B5E-9C22-5F3B2BFDF0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67" y="5518202"/>
            <a:ext cx="2790315" cy="39443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29F001-61C7-48D2-8050-3628501DEA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6"/>
          <a:stretch/>
        </p:blipFill>
        <p:spPr>
          <a:xfrm>
            <a:off x="8795938" y="-26730"/>
            <a:ext cx="3423425" cy="3944381"/>
          </a:xfrm>
          <a:prstGeom prst="rect">
            <a:avLst/>
          </a:prstGeom>
        </p:spPr>
      </p:pic>
      <p:pic>
        <p:nvPicPr>
          <p:cNvPr id="10" name="Picture 9" descr="A person holding a book&#10;&#10;Description automatically generated">
            <a:extLst>
              <a:ext uri="{FF2B5EF4-FFF2-40B4-BE49-F238E27FC236}">
                <a16:creationId xmlns:a16="http://schemas.microsoft.com/office/drawing/2014/main" id="{D1CC83A3-DD38-486D-86E2-A839063B83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3270" y="5156070"/>
            <a:ext cx="2887088" cy="4338606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1EAE47EF-B4F6-490D-A091-0C2E62FE1BF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747" y="5348230"/>
            <a:ext cx="2669180" cy="3944381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EC19EFE8-E420-4DF4-B0C0-535CDC14DB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3662" y="-46815"/>
            <a:ext cx="2669180" cy="4011809"/>
          </a:xfrm>
          <a:prstGeom prst="rect">
            <a:avLst/>
          </a:prstGeom>
        </p:spPr>
      </p:pic>
      <p:pic>
        <p:nvPicPr>
          <p:cNvPr id="19" name="Picture 2" descr="C:\Users\Curtis\AppData\Local\Microsoft\Windows\Temporary Internet Files\Content.Outlook\BKDE2VKH\9786140102132.jpg">
            <a:extLst>
              <a:ext uri="{FF2B5EF4-FFF2-40B4-BE49-F238E27FC236}">
                <a16:creationId xmlns:a16="http://schemas.microsoft.com/office/drawing/2014/main" id="{93D5F2E4-9A9A-49C1-AAED-C2683E16D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470511" y="5250409"/>
            <a:ext cx="2865024" cy="404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image011">
            <a:extLst>
              <a:ext uri="{FF2B5EF4-FFF2-40B4-BE49-F238E27FC236}">
                <a16:creationId xmlns:a16="http://schemas.microsoft.com/office/drawing/2014/main" id="{41441C75-62DD-4DE6-8D90-116A1B4A7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52310" y="-65751"/>
            <a:ext cx="3062315" cy="39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EAE93B-D118-4780-A21A-2F054C6ECC8E}"/>
              </a:ext>
            </a:extLst>
          </p:cNvPr>
          <p:cNvSpPr txBox="1"/>
          <p:nvPr/>
        </p:nvSpPr>
        <p:spPr>
          <a:xfrm>
            <a:off x="793821" y="4187924"/>
            <a:ext cx="106952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69">
              <a:defRPr/>
            </a:pPr>
            <a:r>
              <a:rPr lang="en-US" sz="2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1988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AB2B28-7277-4E13-B71B-D4AEDACBFEA8}"/>
              </a:ext>
            </a:extLst>
          </p:cNvPr>
          <p:cNvSpPr/>
          <p:nvPr/>
        </p:nvSpPr>
        <p:spPr>
          <a:xfrm>
            <a:off x="6801351" y="4025284"/>
            <a:ext cx="167777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69">
              <a:defRPr/>
            </a:pPr>
            <a:r>
              <a:rPr lang="en-US" sz="2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1998</a:t>
            </a:r>
            <a:endParaRPr lang="en-US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77321-FC5A-4ED5-82A8-A873EACF5862}"/>
              </a:ext>
            </a:extLst>
          </p:cNvPr>
          <p:cNvSpPr/>
          <p:nvPr/>
        </p:nvSpPr>
        <p:spPr>
          <a:xfrm>
            <a:off x="9715062" y="4187924"/>
            <a:ext cx="10695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69">
              <a:defRPr/>
            </a:pPr>
            <a:r>
              <a:rPr lang="en-US" sz="2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2000</a:t>
            </a:r>
            <a:endParaRPr lang="en-US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6E55A7-F44B-4D45-85D4-4458E32AB0DF}"/>
              </a:ext>
            </a:extLst>
          </p:cNvPr>
          <p:cNvSpPr/>
          <p:nvPr/>
        </p:nvSpPr>
        <p:spPr>
          <a:xfrm>
            <a:off x="13445754" y="4206388"/>
            <a:ext cx="10695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69">
              <a:defRPr/>
            </a:pPr>
            <a:r>
              <a:rPr lang="en-US" sz="2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2006</a:t>
            </a:r>
            <a:endParaRPr lang="en-US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478B67-4BB8-40B1-93F3-DA0EDC483401}"/>
              </a:ext>
            </a:extLst>
          </p:cNvPr>
          <p:cNvSpPr/>
          <p:nvPr/>
        </p:nvSpPr>
        <p:spPr>
          <a:xfrm>
            <a:off x="1037100" y="9723926"/>
            <a:ext cx="10695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69">
              <a:defRPr/>
            </a:pPr>
            <a:r>
              <a:rPr lang="en-US" sz="2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2008</a:t>
            </a:r>
            <a:endParaRPr lang="en-US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9B8119-D43C-4BA5-BFEB-E87B9E2F9E6B}"/>
              </a:ext>
            </a:extLst>
          </p:cNvPr>
          <p:cNvSpPr/>
          <p:nvPr/>
        </p:nvSpPr>
        <p:spPr>
          <a:xfrm>
            <a:off x="7563957" y="9615191"/>
            <a:ext cx="10695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69">
              <a:defRPr/>
            </a:pPr>
            <a:r>
              <a:rPr lang="en-US" sz="2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2009</a:t>
            </a:r>
            <a:endParaRPr lang="en-US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1C05DF-750E-455C-9120-95CD393E4C5E}"/>
              </a:ext>
            </a:extLst>
          </p:cNvPr>
          <p:cNvSpPr/>
          <p:nvPr/>
        </p:nvSpPr>
        <p:spPr>
          <a:xfrm>
            <a:off x="9912100" y="9578371"/>
            <a:ext cx="843211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69">
              <a:defRPr/>
            </a:pPr>
            <a:r>
              <a:rPr lang="en-US" sz="2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2009 (Expanded for paperback edition in 2011)</a:t>
            </a:r>
            <a:endParaRPr lang="en-US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EBDDCF5-1545-4F1C-94AE-9A45978148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8863" y="-46817"/>
            <a:ext cx="2714412" cy="398727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D8EF6E4-7F78-4323-935E-2504FD34C0E6}"/>
              </a:ext>
            </a:extLst>
          </p:cNvPr>
          <p:cNvSpPr/>
          <p:nvPr/>
        </p:nvSpPr>
        <p:spPr>
          <a:xfrm>
            <a:off x="3855676" y="4187922"/>
            <a:ext cx="15225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69">
              <a:defRPr/>
            </a:pPr>
            <a:r>
              <a:rPr lang="en-US" sz="2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1992</a:t>
            </a:r>
            <a:endParaRPr lang="en-US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CBF34E-3C08-44DF-BC01-819A11E63C45}"/>
              </a:ext>
            </a:extLst>
          </p:cNvPr>
          <p:cNvSpPr txBox="1"/>
          <p:nvPr/>
        </p:nvSpPr>
        <p:spPr>
          <a:xfrm>
            <a:off x="3426874" y="1539402"/>
            <a:ext cx="25136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69">
              <a:defRPr/>
            </a:pP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Special Issue:</a:t>
            </a:r>
          </a:p>
          <a:p>
            <a:pPr defTabSz="1371669">
              <a:defRPr/>
            </a:pP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Computers and </a:t>
            </a:r>
          </a:p>
          <a:p>
            <a:pPr defTabSz="1371669">
              <a:defRPr/>
            </a:pP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Writing</a:t>
            </a:r>
          </a:p>
          <a:p>
            <a:pPr defTabSz="1371669">
              <a:defRPr/>
            </a:pPr>
            <a:endParaRPr lang="en-US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1371669">
              <a:defRPr/>
            </a:pP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W. Michael Reed</a:t>
            </a:r>
          </a:p>
          <a:p>
            <a:pPr defTabSz="1371669">
              <a:defRPr/>
            </a:pPr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Curtis Jay Bonk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73DA309-23D4-43C6-8158-569C2917E24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74377" y="-3"/>
            <a:ext cx="3013623" cy="388451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CDD3400-FC94-413F-B4B7-C689C0B514D3}"/>
              </a:ext>
            </a:extLst>
          </p:cNvPr>
          <p:cNvSpPr/>
          <p:nvPr/>
        </p:nvSpPr>
        <p:spPr>
          <a:xfrm>
            <a:off x="16595514" y="4185707"/>
            <a:ext cx="10695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69">
              <a:defRPr/>
            </a:pPr>
            <a:r>
              <a:rPr lang="en-US" sz="2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2008</a:t>
            </a:r>
            <a:endParaRPr lang="en-US" sz="27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9" name="Picture 28" descr="A person holding a sign&#10;&#10;Description automatically generated">
            <a:extLst>
              <a:ext uri="{FF2B5EF4-FFF2-40B4-BE49-F238E27FC236}">
                <a16:creationId xmlns:a16="http://schemas.microsoft.com/office/drawing/2014/main" id="{788CC3CC-CFEF-4327-B440-D69278A66F0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8742" y="3713247"/>
            <a:ext cx="1741124" cy="130584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5A43E3C-F0CE-4258-B47A-632CA228D144}"/>
              </a:ext>
            </a:extLst>
          </p:cNvPr>
          <p:cNvSpPr txBox="1"/>
          <p:nvPr/>
        </p:nvSpPr>
        <p:spPr>
          <a:xfrm>
            <a:off x="2852556" y="4430129"/>
            <a:ext cx="92260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738">
              <a:defRPr/>
            </a:pPr>
            <a:r>
              <a:rPr lang="en-US" sz="2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(All contributors affiliated </a:t>
            </a:r>
          </a:p>
          <a:p>
            <a:pPr algn="ctr" defTabSz="1371738">
              <a:defRPr/>
            </a:pPr>
            <a:r>
              <a:rPr lang="en-US" sz="2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the IU School of Ed)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DEF8D99-ECA6-4AB4-A584-E201CE3C720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6730"/>
            <a:ext cx="2978477" cy="399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19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E2B0694-6014-460B-9944-6636E71DB3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7" y="5084324"/>
            <a:ext cx="2750783" cy="41044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8878F1-BD62-4CFF-B05D-357F916DB8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6020640" cy="42332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88412D-7C7F-420E-8D39-CA9163BA2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606" y="5084324"/>
            <a:ext cx="3050015" cy="40736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575B3E6-02A0-4835-A0BF-7390371E09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9828" y="4994131"/>
            <a:ext cx="3069212" cy="4413650"/>
          </a:xfrm>
          <a:prstGeom prst="rect">
            <a:avLst/>
          </a:prstGeom>
        </p:spPr>
      </p:pic>
      <p:pic>
        <p:nvPicPr>
          <p:cNvPr id="3" name="Picture 2" descr="A picture containing indoor, person, child, table&#10;&#10;Description automatically generated">
            <a:extLst>
              <a:ext uri="{FF2B5EF4-FFF2-40B4-BE49-F238E27FC236}">
                <a16:creationId xmlns:a16="http://schemas.microsoft.com/office/drawing/2014/main" id="{79C6E133-45FA-46E3-80B8-C07B217A55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0322" y="5084325"/>
            <a:ext cx="5035451" cy="3776589"/>
          </a:xfrm>
          <a:prstGeom prst="rect">
            <a:avLst/>
          </a:prstGeom>
        </p:spPr>
      </p:pic>
      <p:pic>
        <p:nvPicPr>
          <p:cNvPr id="21" name="Picture 20" descr="A person holding a sign&#10;&#10;Description automatically generated">
            <a:extLst>
              <a:ext uri="{FF2B5EF4-FFF2-40B4-BE49-F238E27FC236}">
                <a16:creationId xmlns:a16="http://schemas.microsoft.com/office/drawing/2014/main" id="{58D25CAD-4905-4686-8AA2-B7A6459B215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4289" y="83519"/>
            <a:ext cx="7309011" cy="41113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438E040-34E1-49BB-BA69-5D84284BE76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0275" y="-256439"/>
            <a:ext cx="3187638" cy="440989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97472E5-68EA-48F9-9923-DDB05507D0A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595" y="79805"/>
            <a:ext cx="2715768" cy="40736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956784C-BC16-43D4-8236-3AF083A6F70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4183" y="1990592"/>
            <a:ext cx="1559990" cy="21628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7EE0A5E-F1A0-4AB4-800E-5A1243C92466}"/>
              </a:ext>
            </a:extLst>
          </p:cNvPr>
          <p:cNvSpPr/>
          <p:nvPr/>
        </p:nvSpPr>
        <p:spPr>
          <a:xfrm>
            <a:off x="65707" y="4364974"/>
            <a:ext cx="685957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69">
              <a:defRPr/>
            </a:pPr>
            <a:r>
              <a:rPr lang="en-US" sz="2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 (Free English &amp; Chinese in 2015)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08D600-B6F5-4FA0-A22D-7234B13C5853}"/>
              </a:ext>
            </a:extLst>
          </p:cNvPr>
          <p:cNvSpPr/>
          <p:nvPr/>
        </p:nvSpPr>
        <p:spPr>
          <a:xfrm>
            <a:off x="10127764" y="4248653"/>
            <a:ext cx="634821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69">
              <a:defRPr/>
            </a:pPr>
            <a:r>
              <a:rPr lang="en-US" sz="2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(Chinese and Korean in 2016)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474416-8DD8-4120-9836-CC99BC6B1F1C}"/>
              </a:ext>
            </a:extLst>
          </p:cNvPr>
          <p:cNvSpPr/>
          <p:nvPr/>
        </p:nvSpPr>
        <p:spPr>
          <a:xfrm>
            <a:off x="908898" y="9485875"/>
            <a:ext cx="10695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669">
              <a:defRPr/>
            </a:pPr>
            <a:r>
              <a:rPr lang="en-US" sz="2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175C77-C2E4-42E9-886D-11BE046099A7}"/>
              </a:ext>
            </a:extLst>
          </p:cNvPr>
          <p:cNvSpPr/>
          <p:nvPr/>
        </p:nvSpPr>
        <p:spPr>
          <a:xfrm>
            <a:off x="12613504" y="9667989"/>
            <a:ext cx="116185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69">
              <a:defRPr/>
            </a:pPr>
            <a:r>
              <a:rPr lang="en-US" sz="2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34D793-490C-46B5-B9F6-E744F5B3ED5D}"/>
              </a:ext>
            </a:extLst>
          </p:cNvPr>
          <p:cNvSpPr/>
          <p:nvPr/>
        </p:nvSpPr>
        <p:spPr>
          <a:xfrm>
            <a:off x="15544800" y="9485874"/>
            <a:ext cx="2743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69">
              <a:defRPr/>
            </a:pPr>
            <a:r>
              <a:rPr lang="en-US" sz="2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August 2020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683D725-C309-44F3-B241-05A31A8AB88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3" t="9893" r="15420" b="10069"/>
          <a:stretch/>
        </p:blipFill>
        <p:spPr>
          <a:xfrm>
            <a:off x="15190314" y="4931620"/>
            <a:ext cx="3097686" cy="44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29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EE0A5E-F1A0-4AB4-800E-5A1243C92466}"/>
              </a:ext>
            </a:extLst>
          </p:cNvPr>
          <p:cNvSpPr/>
          <p:nvPr/>
        </p:nvSpPr>
        <p:spPr>
          <a:xfrm>
            <a:off x="428546" y="6875249"/>
            <a:ext cx="39148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71669">
              <a:defRPr/>
            </a:pPr>
            <a:r>
              <a:rPr lang="en-US" sz="2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</a:t>
            </a:r>
          </a:p>
          <a:p>
            <a:pPr algn="ctr" defTabSz="1371669">
              <a:defRPr/>
            </a:pPr>
            <a:r>
              <a:rPr lang="en-US" sz="2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(published by TESOL)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08D600-B6F5-4FA0-A22D-7234B13C5853}"/>
              </a:ext>
            </a:extLst>
          </p:cNvPr>
          <p:cNvSpPr/>
          <p:nvPr/>
        </p:nvSpPr>
        <p:spPr>
          <a:xfrm>
            <a:off x="4366846" y="6743700"/>
            <a:ext cx="5843266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71669">
              <a:defRPr/>
            </a:pPr>
            <a:r>
              <a:rPr lang="en-US" sz="2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</a:t>
            </a:r>
          </a:p>
          <a:p>
            <a:pPr algn="ctr" defTabSz="1371669">
              <a:defRPr/>
            </a:pPr>
            <a:r>
              <a:rPr lang="en-US" sz="2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(All contributors affiliated </a:t>
            </a:r>
          </a:p>
          <a:p>
            <a:pPr algn="ctr" defTabSz="1371669">
              <a:defRPr/>
            </a:pPr>
            <a:r>
              <a:rPr lang="en-US" sz="2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the IU School of Education)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3328F02-FA98-42BA-AB9F-94F2D0751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0" y="-1"/>
            <a:ext cx="4495110" cy="6410815"/>
          </a:xfrm>
          <a:prstGeom prst="rect">
            <a:avLst/>
          </a:prstGeom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DFF50D11-CDBE-40B8-9681-5379E232C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524" y="-1"/>
            <a:ext cx="4291685" cy="641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urtis J. Bonk">
            <a:extLst>
              <a:ext uri="{FF2B5EF4-FFF2-40B4-BE49-F238E27FC236}">
                <a16:creationId xmlns:a16="http://schemas.microsoft.com/office/drawing/2014/main" id="{ED96D91A-AD73-1D00-B05D-B9096E800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041" y="5443"/>
            <a:ext cx="5023820" cy="640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1EB3472-2DB9-9A52-C70D-082D48A925AB}"/>
              </a:ext>
            </a:extLst>
          </p:cNvPr>
          <p:cNvSpPr/>
          <p:nvPr/>
        </p:nvSpPr>
        <p:spPr>
          <a:xfrm>
            <a:off x="11887200" y="6508785"/>
            <a:ext cx="514435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71669">
              <a:defRPr/>
            </a:pPr>
            <a:r>
              <a:rPr lang="en-US" sz="2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 </a:t>
            </a:r>
          </a:p>
          <a:p>
            <a:pPr algn="ctr" defTabSz="1371669">
              <a:defRPr/>
            </a:pPr>
            <a:r>
              <a:rPr lang="en-US" sz="2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(Free book and course</a:t>
            </a:r>
          </a:p>
          <a:p>
            <a:pPr algn="ctr" defTabSz="1371669">
              <a:defRPr/>
            </a:pPr>
            <a:r>
              <a:rPr lang="en-US" sz="2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Khoo &amp; Bonk</a:t>
            </a:r>
          </a:p>
          <a:p>
            <a:pPr algn="ctr" defTabSz="1371669">
              <a:defRPr/>
            </a:pPr>
            <a:r>
              <a:rPr lang="en-US" sz="2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Commonwealth of Learning)</a:t>
            </a:r>
          </a:p>
        </p:txBody>
      </p:sp>
    </p:spTree>
    <p:extLst>
      <p:ext uri="{BB962C8B-B14F-4D97-AF65-F5344CB8AC3E}">
        <p14:creationId xmlns:p14="http://schemas.microsoft.com/office/powerpoint/2010/main" val="4066333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F7A95-0758-A299-BA5D-813073D9C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145DC1-F453-D25A-59D7-942158C282AE}"/>
              </a:ext>
            </a:extLst>
          </p:cNvPr>
          <p:cNvSpPr/>
          <p:nvPr/>
        </p:nvSpPr>
        <p:spPr>
          <a:xfrm>
            <a:off x="457200" y="6743700"/>
            <a:ext cx="4434227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71669">
              <a:defRPr/>
            </a:pPr>
            <a:r>
              <a:rPr lang="en-US" sz="2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free online</a:t>
            </a:r>
          </a:p>
          <a:p>
            <a:pPr algn="ctr" defTabSz="1371669">
              <a:defRPr/>
            </a:pPr>
            <a:r>
              <a:rPr lang="en-US" sz="2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(Special Issue of the</a:t>
            </a:r>
          </a:p>
          <a:p>
            <a:pPr algn="ctr" defTabSz="1371669">
              <a:defRPr/>
            </a:pPr>
            <a:r>
              <a:rPr lang="en-US" sz="27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 Learning journal)</a:t>
            </a:r>
          </a:p>
        </p:txBody>
      </p:sp>
      <p:pic>
        <p:nvPicPr>
          <p:cNvPr id="7" name="Picture 6" descr="A picture containing text, red, posing, vending machine&#10;&#10;Description automatically generated">
            <a:extLst>
              <a:ext uri="{FF2B5EF4-FFF2-40B4-BE49-F238E27FC236}">
                <a16:creationId xmlns:a16="http://schemas.microsoft.com/office/drawing/2014/main" id="{6DBB5B84-71F4-CEF8-1733-F42A27EDDD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294" y="-114300"/>
            <a:ext cx="8700152" cy="6525114"/>
          </a:xfrm>
          <a:prstGeom prst="rect">
            <a:avLst/>
          </a:prstGeom>
        </p:spPr>
      </p:pic>
      <p:pic>
        <p:nvPicPr>
          <p:cNvPr id="5" name="Picture 4" descr="A book cover with a hand typing on a keyboard&#10;&#10;Description automatically generated">
            <a:extLst>
              <a:ext uri="{FF2B5EF4-FFF2-40B4-BE49-F238E27FC236}">
                <a16:creationId xmlns:a16="http://schemas.microsoft.com/office/drawing/2014/main" id="{7267C5E9-42C6-4861-69CF-08BA6C2301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5" y="-16329"/>
            <a:ext cx="4578096" cy="648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48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43531" y="2542425"/>
            <a:ext cx="0" cy="704850"/>
          </a:xfrm>
          <a:custGeom>
            <a:avLst/>
            <a:gdLst/>
            <a:ahLst/>
            <a:cxnLst/>
            <a:rect l="l" t="t" r="r" b="b"/>
            <a:pathLst>
              <a:path h="704850">
                <a:moveTo>
                  <a:pt x="0" y="0"/>
                </a:moveTo>
                <a:lnTo>
                  <a:pt x="0" y="704849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47078" y="3153755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269477" y="2542425"/>
            <a:ext cx="0" cy="735965"/>
          </a:xfrm>
          <a:custGeom>
            <a:avLst/>
            <a:gdLst/>
            <a:ahLst/>
            <a:cxnLst/>
            <a:rect l="l" t="t" r="r" b="b"/>
            <a:pathLst>
              <a:path h="735964">
                <a:moveTo>
                  <a:pt x="0" y="0"/>
                </a:moveTo>
                <a:lnTo>
                  <a:pt x="0" y="735551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73023" y="3184456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530910" y="8729755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436865" y="8632775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11731" y="9522887"/>
            <a:ext cx="15476855" cy="0"/>
          </a:xfrm>
          <a:custGeom>
            <a:avLst/>
            <a:gdLst/>
            <a:ahLst/>
            <a:cxnLst/>
            <a:rect l="l" t="t" r="r" b="b"/>
            <a:pathLst>
              <a:path w="15476855">
                <a:moveTo>
                  <a:pt x="0" y="0"/>
                </a:moveTo>
                <a:lnTo>
                  <a:pt x="15476268" y="0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10832" y="6243853"/>
            <a:ext cx="13001625" cy="0"/>
          </a:xfrm>
          <a:custGeom>
            <a:avLst/>
            <a:gdLst/>
            <a:ahLst/>
            <a:cxnLst/>
            <a:rect l="l" t="t" r="r" b="b"/>
            <a:pathLst>
              <a:path w="13001625">
                <a:moveTo>
                  <a:pt x="0" y="0"/>
                </a:moveTo>
                <a:lnTo>
                  <a:pt x="13001624" y="0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5057755" cy="257175"/>
          </a:xfrm>
          <a:custGeom>
            <a:avLst/>
            <a:gdLst/>
            <a:ahLst/>
            <a:cxnLst/>
            <a:rect l="l" t="t" r="r" b="b"/>
            <a:pathLst>
              <a:path w="15057755" h="257175">
                <a:moveTo>
                  <a:pt x="0" y="0"/>
                </a:moveTo>
                <a:lnTo>
                  <a:pt x="15057129" y="0"/>
                </a:lnTo>
                <a:lnTo>
                  <a:pt x="15057129" y="257174"/>
                </a:lnTo>
                <a:lnTo>
                  <a:pt x="0" y="257174"/>
                </a:lnTo>
                <a:lnTo>
                  <a:pt x="0" y="0"/>
                </a:lnTo>
                <a:close/>
              </a:path>
            </a:pathLst>
          </a:custGeom>
          <a:solidFill>
            <a:srgbClr val="0D6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25813" y="2542425"/>
            <a:ext cx="0" cy="704850"/>
          </a:xfrm>
          <a:custGeom>
            <a:avLst/>
            <a:gdLst/>
            <a:ahLst/>
            <a:cxnLst/>
            <a:rect l="l" t="t" r="r" b="b"/>
            <a:pathLst>
              <a:path h="704850">
                <a:moveTo>
                  <a:pt x="0" y="0"/>
                </a:moveTo>
                <a:lnTo>
                  <a:pt x="0" y="704849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29359" y="3153755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98934" y="2542425"/>
            <a:ext cx="0" cy="704850"/>
          </a:xfrm>
          <a:custGeom>
            <a:avLst/>
            <a:gdLst/>
            <a:ahLst/>
            <a:cxnLst/>
            <a:rect l="l" t="t" r="r" b="b"/>
            <a:pathLst>
              <a:path h="704850">
                <a:moveTo>
                  <a:pt x="0" y="0"/>
                </a:moveTo>
                <a:lnTo>
                  <a:pt x="0" y="704849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02481" y="3153755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368905" y="2513850"/>
            <a:ext cx="447675" cy="0"/>
          </a:xfrm>
          <a:custGeom>
            <a:avLst/>
            <a:gdLst/>
            <a:ahLst/>
            <a:cxnLst/>
            <a:rect l="l" t="t" r="r" b="b"/>
            <a:pathLst>
              <a:path w="447675">
                <a:moveTo>
                  <a:pt x="0" y="0"/>
                </a:moveTo>
                <a:lnTo>
                  <a:pt x="447346" y="0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9552" y="2513850"/>
            <a:ext cx="15002510" cy="0"/>
          </a:xfrm>
          <a:custGeom>
            <a:avLst/>
            <a:gdLst/>
            <a:ahLst/>
            <a:cxnLst/>
            <a:rect l="l" t="t" r="r" b="b"/>
            <a:pathLst>
              <a:path w="15002510">
                <a:moveTo>
                  <a:pt x="0" y="0"/>
                </a:moveTo>
                <a:lnTo>
                  <a:pt x="15002202" y="0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614287" y="743730"/>
            <a:ext cx="6641465" cy="8648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500" b="0" spc="785" dirty="0">
                <a:latin typeface="Arial Black"/>
                <a:cs typeface="Arial Black"/>
              </a:rPr>
              <a:t>Curtis </a:t>
            </a:r>
            <a:r>
              <a:rPr sz="5500" b="0" spc="610" dirty="0">
                <a:latin typeface="Arial Black"/>
                <a:cs typeface="Arial Black"/>
              </a:rPr>
              <a:t>J.</a:t>
            </a:r>
            <a:r>
              <a:rPr sz="5500" b="0" spc="-1125" dirty="0">
                <a:latin typeface="Arial Black"/>
                <a:cs typeface="Arial Black"/>
              </a:rPr>
              <a:t> </a:t>
            </a:r>
            <a:r>
              <a:rPr sz="5500" b="0" spc="980" dirty="0">
                <a:latin typeface="Arial Black"/>
                <a:cs typeface="Arial Black"/>
              </a:rPr>
              <a:t>Bonk</a:t>
            </a:r>
            <a:endParaRPr sz="5500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97473" y="1669326"/>
            <a:ext cx="9103624" cy="46038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900" b="1" i="1" spc="315" dirty="0">
                <a:solidFill>
                  <a:srgbClr val="0D6937"/>
                </a:solidFill>
                <a:latin typeface="Arial"/>
                <a:cs typeface="Arial"/>
              </a:rPr>
              <a:t>Ambitions,</a:t>
            </a:r>
            <a:r>
              <a:rPr sz="2900" b="1" i="1" spc="-35" dirty="0">
                <a:solidFill>
                  <a:srgbClr val="0D6937"/>
                </a:solidFill>
                <a:latin typeface="Arial"/>
                <a:cs typeface="Arial"/>
              </a:rPr>
              <a:t> </a:t>
            </a:r>
            <a:r>
              <a:rPr sz="2900" b="1" i="1" spc="330" dirty="0">
                <a:solidFill>
                  <a:srgbClr val="0D6937"/>
                </a:solidFill>
                <a:latin typeface="Arial"/>
                <a:cs typeface="Arial"/>
              </a:rPr>
              <a:t>Accomplishments</a:t>
            </a:r>
            <a:r>
              <a:rPr lang="en-US" sz="2900" b="1" i="1" spc="330" dirty="0">
                <a:solidFill>
                  <a:srgbClr val="0D6937"/>
                </a:solidFill>
                <a:latin typeface="Arial"/>
                <a:cs typeface="Arial"/>
              </a:rPr>
              <a:t>, &amp; </a:t>
            </a:r>
            <a:r>
              <a:rPr sz="2900" b="1" i="1" spc="285" dirty="0">
                <a:solidFill>
                  <a:srgbClr val="0D6937"/>
                </a:solidFill>
                <a:latin typeface="Arial"/>
                <a:cs typeface="Arial"/>
              </a:rPr>
              <a:t>Awards</a:t>
            </a:r>
            <a:endParaRPr sz="2900" b="1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8768" y="3140574"/>
            <a:ext cx="2741295" cy="2275840"/>
          </a:xfrm>
          <a:prstGeom prst="rect">
            <a:avLst/>
          </a:prstGeom>
        </p:spPr>
        <p:txBody>
          <a:bodyPr vert="horz" wrap="square" lIns="0" tIns="337820" rIns="0" bIns="0" rtlCol="0">
            <a:spAutoFit/>
          </a:bodyPr>
          <a:lstStyle/>
          <a:p>
            <a:pPr marL="739775">
              <a:lnSpc>
                <a:spcPct val="100000"/>
              </a:lnSpc>
              <a:spcBef>
                <a:spcPts val="2660"/>
              </a:spcBef>
            </a:pPr>
            <a:r>
              <a:rPr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1977</a:t>
            </a:r>
            <a:endParaRPr sz="4000" dirty="0">
              <a:latin typeface="Century Gothic"/>
              <a:cs typeface="Century Gothic"/>
            </a:endParaRPr>
          </a:p>
          <a:p>
            <a:pPr marL="12065" marR="5080" algn="ctr">
              <a:lnSpc>
                <a:spcPct val="128000"/>
              </a:lnSpc>
              <a:spcBef>
                <a:spcPts val="675"/>
              </a:spcBef>
            </a:pPr>
            <a:r>
              <a:rPr sz="2100" spc="150" dirty="0">
                <a:latin typeface="Arial"/>
                <a:cs typeface="Arial"/>
              </a:rPr>
              <a:t>Entered</a:t>
            </a:r>
            <a:r>
              <a:rPr sz="2100" spc="35" dirty="0">
                <a:latin typeface="Arial"/>
                <a:cs typeface="Arial"/>
              </a:rPr>
              <a:t> </a:t>
            </a:r>
            <a:r>
              <a:rPr sz="2100" spc="204" dirty="0">
                <a:latin typeface="Arial"/>
                <a:cs typeface="Arial"/>
              </a:rPr>
              <a:t>accounting  </a:t>
            </a:r>
            <a:r>
              <a:rPr sz="2100" spc="185" dirty="0">
                <a:latin typeface="Arial"/>
                <a:cs typeface="Arial"/>
              </a:rPr>
              <a:t>program </a:t>
            </a:r>
            <a:r>
              <a:rPr sz="2100" spc="90" dirty="0">
                <a:latin typeface="Arial"/>
                <a:cs typeface="Arial"/>
              </a:rPr>
              <a:t>UW</a:t>
            </a:r>
            <a:r>
              <a:rPr sz="1950" spc="90" dirty="0">
                <a:latin typeface="Gill Sans MT"/>
                <a:cs typeface="Gill Sans MT"/>
              </a:rPr>
              <a:t>-  </a:t>
            </a:r>
            <a:r>
              <a:rPr sz="2100" spc="160" dirty="0">
                <a:latin typeface="Arial"/>
                <a:cs typeface="Arial"/>
              </a:rPr>
              <a:t>Whitewater.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68884" y="3140574"/>
            <a:ext cx="3128645" cy="2275840"/>
          </a:xfrm>
          <a:prstGeom prst="rect">
            <a:avLst/>
          </a:prstGeom>
        </p:spPr>
        <p:txBody>
          <a:bodyPr vert="horz" wrap="square" lIns="0" tIns="337820" rIns="0" bIns="0" rtlCol="0">
            <a:spAutoFit/>
          </a:bodyPr>
          <a:lstStyle/>
          <a:p>
            <a:pPr marL="752475">
              <a:lnSpc>
                <a:spcPct val="100000"/>
              </a:lnSpc>
              <a:spcBef>
                <a:spcPts val="2660"/>
              </a:spcBef>
            </a:pPr>
            <a:r>
              <a:rPr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1978</a:t>
            </a:r>
            <a:endParaRPr sz="4000" dirty="0">
              <a:latin typeface="Century Gothic"/>
              <a:cs typeface="Century Gothic"/>
            </a:endParaRPr>
          </a:p>
          <a:p>
            <a:pPr marL="12065" marR="5080" algn="ctr">
              <a:lnSpc>
                <a:spcPct val="128000"/>
              </a:lnSpc>
              <a:spcBef>
                <a:spcPts val="675"/>
              </a:spcBef>
            </a:pPr>
            <a:r>
              <a:rPr sz="2100" spc="135" dirty="0">
                <a:latin typeface="Arial"/>
                <a:cs typeface="Arial"/>
              </a:rPr>
              <a:t>McQuay</a:t>
            </a:r>
            <a:r>
              <a:rPr sz="1950" spc="135" dirty="0">
                <a:latin typeface="Gill Sans MT"/>
                <a:cs typeface="Gill Sans MT"/>
              </a:rPr>
              <a:t>-</a:t>
            </a:r>
            <a:r>
              <a:rPr sz="2100" spc="135" dirty="0">
                <a:latin typeface="Arial"/>
                <a:cs typeface="Arial"/>
              </a:rPr>
              <a:t>Perfex  </a:t>
            </a:r>
            <a:r>
              <a:rPr sz="1950" spc="170" dirty="0">
                <a:latin typeface="Gill Sans MT"/>
                <a:cs typeface="Gill Sans MT"/>
              </a:rPr>
              <a:t>(</a:t>
            </a:r>
            <a:r>
              <a:rPr sz="2100" spc="170" dirty="0">
                <a:latin typeface="Arial"/>
                <a:cs typeface="Arial"/>
              </a:rPr>
              <a:t>expedite </a:t>
            </a:r>
            <a:r>
              <a:rPr sz="2100" spc="210" dirty="0">
                <a:latin typeface="Arial"/>
                <a:cs typeface="Arial"/>
              </a:rPr>
              <a:t>product</a:t>
            </a:r>
            <a:r>
              <a:rPr sz="2100" spc="25" dirty="0">
                <a:latin typeface="Arial"/>
                <a:cs typeface="Arial"/>
              </a:rPr>
              <a:t> </a:t>
            </a:r>
            <a:r>
              <a:rPr sz="2100" spc="180" dirty="0">
                <a:latin typeface="Arial"/>
                <a:cs typeface="Arial"/>
              </a:rPr>
              <a:t>thru  plant </a:t>
            </a:r>
            <a:r>
              <a:rPr sz="2100" spc="30" dirty="0">
                <a:latin typeface="Arial"/>
                <a:cs typeface="Arial"/>
              </a:rPr>
              <a:t>as</a:t>
            </a:r>
            <a:r>
              <a:rPr sz="2100" spc="20" dirty="0">
                <a:latin typeface="Arial"/>
                <a:cs typeface="Arial"/>
              </a:rPr>
              <a:t> </a:t>
            </a:r>
            <a:r>
              <a:rPr sz="2100" spc="135" dirty="0">
                <a:latin typeface="Arial"/>
                <a:cs typeface="Arial"/>
              </a:rPr>
              <a:t>teen</a:t>
            </a:r>
            <a:r>
              <a:rPr sz="1950" spc="135" dirty="0">
                <a:latin typeface="Gill Sans MT"/>
                <a:cs typeface="Gill Sans MT"/>
              </a:rPr>
              <a:t>)</a:t>
            </a:r>
            <a:r>
              <a:rPr sz="2100" spc="135" dirty="0">
                <a:latin typeface="Arial"/>
                <a:cs typeface="Arial"/>
              </a:rPr>
              <a:t>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80457" y="3140574"/>
            <a:ext cx="2890520" cy="2685415"/>
          </a:xfrm>
          <a:prstGeom prst="rect">
            <a:avLst/>
          </a:prstGeom>
        </p:spPr>
        <p:txBody>
          <a:bodyPr vert="horz" wrap="square" lIns="0" tIns="337820" rIns="0" bIns="0" rtlCol="0">
            <a:spAutoFit/>
          </a:bodyPr>
          <a:lstStyle/>
          <a:p>
            <a:pPr marL="707390">
              <a:lnSpc>
                <a:spcPct val="100000"/>
              </a:lnSpc>
              <a:spcBef>
                <a:spcPts val="2660"/>
              </a:spcBef>
            </a:pPr>
            <a:r>
              <a:rPr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1979</a:t>
            </a:r>
            <a:endParaRPr sz="40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1380"/>
              </a:spcBef>
            </a:pPr>
            <a:r>
              <a:rPr sz="2100" spc="130" dirty="0">
                <a:latin typeface="Arial"/>
                <a:cs typeface="Arial"/>
              </a:rPr>
              <a:t>Square</a:t>
            </a:r>
            <a:endParaRPr sz="2100">
              <a:latin typeface="Arial"/>
              <a:cs typeface="Arial"/>
            </a:endParaRPr>
          </a:p>
          <a:p>
            <a:pPr marL="12700" marR="5080" indent="147955" algn="ctr">
              <a:lnSpc>
                <a:spcPct val="128000"/>
              </a:lnSpc>
            </a:pPr>
            <a:r>
              <a:rPr sz="2100" spc="40" dirty="0">
                <a:latin typeface="Arial"/>
                <a:cs typeface="Arial"/>
              </a:rPr>
              <a:t>D </a:t>
            </a:r>
            <a:r>
              <a:rPr sz="2100" spc="185" dirty="0">
                <a:latin typeface="Arial"/>
                <a:cs typeface="Arial"/>
              </a:rPr>
              <a:t>Company  </a:t>
            </a:r>
            <a:r>
              <a:rPr sz="1950" spc="204" dirty="0">
                <a:latin typeface="Gill Sans MT"/>
                <a:cs typeface="Gill Sans MT"/>
              </a:rPr>
              <a:t>(</a:t>
            </a:r>
            <a:r>
              <a:rPr sz="2100" spc="204" dirty="0">
                <a:latin typeface="Arial"/>
                <a:cs typeface="Arial"/>
              </a:rPr>
              <a:t>production</a:t>
            </a:r>
            <a:r>
              <a:rPr sz="2100" spc="85" dirty="0">
                <a:latin typeface="Arial"/>
                <a:cs typeface="Arial"/>
              </a:rPr>
              <a:t> </a:t>
            </a:r>
            <a:r>
              <a:rPr sz="2100" spc="165" dirty="0">
                <a:latin typeface="Arial"/>
                <a:cs typeface="Arial"/>
              </a:rPr>
              <a:t>control</a:t>
            </a:r>
            <a:r>
              <a:rPr sz="1950" spc="165" dirty="0">
                <a:latin typeface="Gill Sans MT"/>
                <a:cs typeface="Gill Sans MT"/>
              </a:rPr>
              <a:t>--  </a:t>
            </a:r>
            <a:r>
              <a:rPr sz="2100" spc="140" dirty="0">
                <a:latin typeface="Arial"/>
                <a:cs typeface="Arial"/>
              </a:rPr>
              <a:t>summer</a:t>
            </a:r>
            <a:r>
              <a:rPr sz="1950" spc="140" dirty="0">
                <a:latin typeface="Gill Sans MT"/>
                <a:cs typeface="Gill Sans MT"/>
              </a:rPr>
              <a:t>)</a:t>
            </a:r>
            <a:r>
              <a:rPr sz="2100" spc="140" dirty="0"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811517" y="3140574"/>
            <a:ext cx="2673985" cy="2275840"/>
          </a:xfrm>
          <a:prstGeom prst="rect">
            <a:avLst/>
          </a:prstGeom>
        </p:spPr>
        <p:txBody>
          <a:bodyPr vert="horz" wrap="square" lIns="0" tIns="3378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60"/>
              </a:spcBef>
            </a:pPr>
            <a:r>
              <a:rPr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1980</a:t>
            </a:r>
            <a:endParaRPr sz="4000">
              <a:latin typeface="Century Gothic"/>
              <a:cs typeface="Century Gothic"/>
            </a:endParaRPr>
          </a:p>
          <a:p>
            <a:pPr marL="12700" marR="5080" algn="ctr">
              <a:lnSpc>
                <a:spcPct val="128000"/>
              </a:lnSpc>
              <a:spcBef>
                <a:spcPts val="675"/>
              </a:spcBef>
            </a:pPr>
            <a:r>
              <a:rPr sz="2100" spc="130" dirty="0">
                <a:latin typeface="Arial"/>
                <a:cs typeface="Arial"/>
              </a:rPr>
              <a:t>Square </a:t>
            </a:r>
            <a:r>
              <a:rPr sz="2100" spc="40" dirty="0">
                <a:latin typeface="Arial"/>
                <a:cs typeface="Arial"/>
              </a:rPr>
              <a:t>D</a:t>
            </a:r>
            <a:r>
              <a:rPr sz="2100" spc="15" dirty="0">
                <a:latin typeface="Arial"/>
                <a:cs typeface="Arial"/>
              </a:rPr>
              <a:t> </a:t>
            </a:r>
            <a:r>
              <a:rPr sz="2100" spc="185" dirty="0">
                <a:latin typeface="Arial"/>
                <a:cs typeface="Arial"/>
              </a:rPr>
              <a:t>Company  </a:t>
            </a:r>
            <a:r>
              <a:rPr sz="1950" spc="204" dirty="0">
                <a:latin typeface="Gill Sans MT"/>
                <a:cs typeface="Gill Sans MT"/>
              </a:rPr>
              <a:t>(</a:t>
            </a:r>
            <a:r>
              <a:rPr sz="2100" spc="204" dirty="0">
                <a:latin typeface="Arial"/>
                <a:cs typeface="Arial"/>
              </a:rPr>
              <a:t>production  </a:t>
            </a:r>
            <a:r>
              <a:rPr sz="2100" spc="160" dirty="0">
                <a:latin typeface="Arial"/>
                <a:cs typeface="Arial"/>
              </a:rPr>
              <a:t>control</a:t>
            </a:r>
            <a:r>
              <a:rPr sz="1950" spc="160" dirty="0">
                <a:latin typeface="Gill Sans MT"/>
                <a:cs typeface="Gill Sans MT"/>
              </a:rPr>
              <a:t>--</a:t>
            </a:r>
            <a:r>
              <a:rPr sz="2100" spc="160" dirty="0">
                <a:latin typeface="Arial"/>
                <a:cs typeface="Arial"/>
              </a:rPr>
              <a:t>summer</a:t>
            </a:r>
            <a:r>
              <a:rPr sz="1950" spc="160" dirty="0">
                <a:latin typeface="Gill Sans MT"/>
                <a:cs typeface="Gill Sans MT"/>
              </a:rPr>
              <a:t>)</a:t>
            </a:r>
            <a:r>
              <a:rPr sz="2100" spc="160" dirty="0"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89737" y="6632434"/>
            <a:ext cx="3248660" cy="2050414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R="140335" algn="ctr">
              <a:lnSpc>
                <a:spcPct val="100000"/>
              </a:lnSpc>
              <a:spcBef>
                <a:spcPts val="800"/>
              </a:spcBef>
            </a:pPr>
            <a:r>
              <a:rPr sz="2100" spc="165" dirty="0">
                <a:latin typeface="Arial"/>
                <a:cs typeface="Arial"/>
              </a:rPr>
              <a:t>Hired</a:t>
            </a:r>
            <a:endParaRPr sz="2100">
              <a:latin typeface="Arial"/>
              <a:cs typeface="Arial"/>
            </a:endParaRPr>
          </a:p>
          <a:p>
            <a:pPr marL="12065" marR="5080" algn="ctr">
              <a:lnSpc>
                <a:spcPct val="128000"/>
              </a:lnSpc>
            </a:pPr>
            <a:r>
              <a:rPr sz="2100" spc="30" dirty="0">
                <a:latin typeface="Arial"/>
                <a:cs typeface="Arial"/>
              </a:rPr>
              <a:t>as </a:t>
            </a:r>
            <a:r>
              <a:rPr sz="2100" spc="165" dirty="0">
                <a:latin typeface="Arial"/>
                <a:cs typeface="Arial"/>
              </a:rPr>
              <a:t>Corporate</a:t>
            </a:r>
            <a:r>
              <a:rPr sz="2100" spc="120" dirty="0">
                <a:latin typeface="Arial"/>
                <a:cs typeface="Arial"/>
              </a:rPr>
              <a:t> </a:t>
            </a:r>
            <a:r>
              <a:rPr sz="2100" spc="170" dirty="0">
                <a:latin typeface="Arial"/>
                <a:cs typeface="Arial"/>
              </a:rPr>
              <a:t>Controller  </a:t>
            </a:r>
            <a:r>
              <a:rPr sz="2100" spc="140" dirty="0">
                <a:latin typeface="Arial"/>
                <a:cs typeface="Arial"/>
              </a:rPr>
              <a:t>R</a:t>
            </a:r>
            <a:r>
              <a:rPr sz="1950" spc="140" dirty="0">
                <a:latin typeface="Gill Sans MT"/>
                <a:cs typeface="Gill Sans MT"/>
              </a:rPr>
              <a:t>&amp;</a:t>
            </a:r>
            <a:r>
              <a:rPr sz="2100" spc="140" dirty="0">
                <a:latin typeface="Arial"/>
                <a:cs typeface="Arial"/>
              </a:rPr>
              <a:t>J </a:t>
            </a:r>
            <a:r>
              <a:rPr sz="2100" spc="180" dirty="0">
                <a:latin typeface="Arial"/>
                <a:cs typeface="Arial"/>
              </a:rPr>
              <a:t>Medical</a:t>
            </a:r>
            <a:r>
              <a:rPr sz="2100" spc="40" dirty="0">
                <a:latin typeface="Arial"/>
                <a:cs typeface="Arial"/>
              </a:rPr>
              <a:t> </a:t>
            </a:r>
            <a:r>
              <a:rPr sz="2100" spc="150" dirty="0">
                <a:latin typeface="Arial"/>
                <a:cs typeface="Arial"/>
              </a:rPr>
              <a:t>Supply.</a:t>
            </a:r>
            <a:endParaRPr sz="2100">
              <a:latin typeface="Arial"/>
              <a:cs typeface="Arial"/>
            </a:endParaRPr>
          </a:p>
          <a:p>
            <a:pPr marL="704850">
              <a:lnSpc>
                <a:spcPct val="100000"/>
              </a:lnSpc>
              <a:spcBef>
                <a:spcPts val="1470"/>
              </a:spcBef>
            </a:pPr>
            <a:r>
              <a:rPr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1983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678869" y="6654895"/>
            <a:ext cx="3584846" cy="2035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28000"/>
              </a:lnSpc>
              <a:spcBef>
                <a:spcPts val="95"/>
              </a:spcBef>
            </a:pPr>
            <a:r>
              <a:rPr sz="2100" spc="50" dirty="0">
                <a:latin typeface="Arial"/>
                <a:cs typeface="Arial"/>
              </a:rPr>
              <a:t>CPA </a:t>
            </a:r>
            <a:r>
              <a:rPr sz="2100" spc="145" dirty="0">
                <a:latin typeface="Arial"/>
                <a:cs typeface="Arial"/>
              </a:rPr>
              <a:t>License</a:t>
            </a:r>
            <a:r>
              <a:rPr lang="en-US" sz="1950" spc="145" dirty="0">
                <a:latin typeface="Gill Sans MT"/>
                <a:cs typeface="Arial"/>
              </a:rPr>
              <a:t> and </a:t>
            </a:r>
            <a:r>
              <a:rPr sz="2100" spc="145" dirty="0">
                <a:latin typeface="Arial"/>
                <a:cs typeface="Arial"/>
              </a:rPr>
              <a:t>Ass</a:t>
            </a:r>
            <a:r>
              <a:rPr lang="en-US" sz="2100" spc="145" dirty="0">
                <a:latin typeface="Arial"/>
                <a:cs typeface="Arial"/>
              </a:rPr>
              <a:t>istant</a:t>
            </a:r>
            <a:r>
              <a:rPr sz="2100" spc="145" dirty="0">
                <a:latin typeface="Arial"/>
                <a:cs typeface="Arial"/>
              </a:rPr>
              <a:t>  </a:t>
            </a:r>
            <a:r>
              <a:rPr sz="2100" spc="170" dirty="0">
                <a:latin typeface="Arial"/>
                <a:cs typeface="Arial"/>
              </a:rPr>
              <a:t>Controller </a:t>
            </a:r>
            <a:r>
              <a:rPr sz="2100" spc="140" dirty="0">
                <a:latin typeface="Arial"/>
                <a:cs typeface="Arial"/>
              </a:rPr>
              <a:t>of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spc="185" dirty="0">
                <a:latin typeface="Arial"/>
                <a:cs typeface="Arial"/>
              </a:rPr>
              <a:t>Automated  </a:t>
            </a:r>
            <a:r>
              <a:rPr sz="2100" spc="100" dirty="0">
                <a:latin typeface="Arial"/>
                <a:cs typeface="Arial"/>
              </a:rPr>
              <a:t>Systems</a:t>
            </a:r>
            <a:r>
              <a:rPr lang="en-US" sz="2100" spc="100" dirty="0">
                <a:latin typeface="Arial"/>
                <a:cs typeface="Arial"/>
              </a:rPr>
              <a:t>, Inc (ASI)</a:t>
            </a:r>
            <a:r>
              <a:rPr sz="2100" spc="100" dirty="0">
                <a:latin typeface="Arial"/>
                <a:cs typeface="Arial"/>
              </a:rPr>
              <a:t>.</a:t>
            </a:r>
            <a:endParaRPr sz="2100" dirty="0">
              <a:latin typeface="Arial"/>
              <a:cs typeface="Arial"/>
            </a:endParaRPr>
          </a:p>
          <a:p>
            <a:pPr marL="721360">
              <a:lnSpc>
                <a:spcPct val="100000"/>
              </a:lnSpc>
              <a:spcBef>
                <a:spcPts val="1320"/>
              </a:spcBef>
            </a:pPr>
            <a:r>
              <a:rPr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1984</a:t>
            </a:r>
            <a:endParaRPr sz="4000" dirty="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976281" y="6603859"/>
            <a:ext cx="3195955" cy="2021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28000"/>
              </a:lnSpc>
              <a:spcBef>
                <a:spcPts val="95"/>
              </a:spcBef>
            </a:pPr>
            <a:r>
              <a:rPr sz="2100" spc="175" dirty="0">
                <a:latin typeface="Arial"/>
                <a:cs typeface="Arial"/>
              </a:rPr>
              <a:t>Took TV</a:t>
            </a:r>
            <a:r>
              <a:rPr sz="1950" spc="175" dirty="0">
                <a:latin typeface="Gill Sans MT"/>
                <a:cs typeface="Gill Sans MT"/>
              </a:rPr>
              <a:t>/</a:t>
            </a:r>
            <a:r>
              <a:rPr sz="2100" spc="175" dirty="0">
                <a:latin typeface="Arial"/>
                <a:cs typeface="Arial"/>
              </a:rPr>
              <a:t>correspond  </a:t>
            </a:r>
            <a:r>
              <a:rPr sz="2100" spc="140" dirty="0">
                <a:latin typeface="Arial"/>
                <a:cs typeface="Arial"/>
              </a:rPr>
              <a:t>courses </a:t>
            </a:r>
            <a:r>
              <a:rPr sz="1950" spc="215" dirty="0">
                <a:latin typeface="Gill Sans MT"/>
                <a:cs typeface="Gill Sans MT"/>
              </a:rPr>
              <a:t>&amp; </a:t>
            </a:r>
            <a:r>
              <a:rPr sz="2100" spc="190" dirty="0">
                <a:latin typeface="Arial"/>
                <a:cs typeface="Arial"/>
              </a:rPr>
              <a:t>applied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spc="175" dirty="0">
                <a:latin typeface="Arial"/>
                <a:cs typeface="Arial"/>
              </a:rPr>
              <a:t>grad  </a:t>
            </a:r>
            <a:r>
              <a:rPr sz="2100" spc="150" dirty="0">
                <a:latin typeface="Arial"/>
                <a:cs typeface="Arial"/>
              </a:rPr>
              <a:t>school.</a:t>
            </a:r>
            <a:endParaRPr sz="2100" dirty="0">
              <a:latin typeface="Arial"/>
              <a:cs typeface="Arial"/>
            </a:endParaRPr>
          </a:p>
          <a:p>
            <a:pPr marL="882650">
              <a:lnSpc>
                <a:spcPct val="100000"/>
              </a:lnSpc>
              <a:spcBef>
                <a:spcPts val="1245"/>
              </a:spcBef>
            </a:pPr>
            <a:r>
              <a:rPr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1985</a:t>
            </a:r>
            <a:endParaRPr sz="4000" dirty="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340600" y="6232645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44147" y="6901125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104047" y="6898742"/>
            <a:ext cx="2472055" cy="2275840"/>
          </a:xfrm>
          <a:prstGeom prst="rect">
            <a:avLst/>
          </a:prstGeom>
        </p:spPr>
        <p:txBody>
          <a:bodyPr vert="horz" wrap="square" lIns="0" tIns="3378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60"/>
              </a:spcBef>
            </a:pPr>
            <a:r>
              <a:rPr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1982</a:t>
            </a:r>
            <a:endParaRPr sz="4000">
              <a:latin typeface="Century Gothic"/>
              <a:cs typeface="Century Gothic"/>
            </a:endParaRPr>
          </a:p>
          <a:p>
            <a:pPr marL="12065" marR="5080" indent="-635" algn="ctr">
              <a:lnSpc>
                <a:spcPct val="128000"/>
              </a:lnSpc>
              <a:spcBef>
                <a:spcPts val="675"/>
              </a:spcBef>
            </a:pPr>
            <a:r>
              <a:rPr sz="2100" spc="95" dirty="0">
                <a:latin typeface="Arial"/>
                <a:cs typeface="Arial"/>
              </a:rPr>
              <a:t>Vrakas </a:t>
            </a:r>
            <a:r>
              <a:rPr sz="2100" spc="160" dirty="0">
                <a:latin typeface="Arial"/>
                <a:cs typeface="Arial"/>
              </a:rPr>
              <a:t>Blum </a:t>
            </a:r>
            <a:r>
              <a:rPr sz="1950" spc="215" dirty="0">
                <a:latin typeface="Gill Sans MT"/>
                <a:cs typeface="Gill Sans MT"/>
              </a:rPr>
              <a:t>&amp;</a:t>
            </a:r>
            <a:r>
              <a:rPr sz="1950" spc="45" dirty="0">
                <a:latin typeface="Gill Sans MT"/>
                <a:cs typeface="Gill Sans MT"/>
              </a:rPr>
              <a:t> </a:t>
            </a:r>
            <a:r>
              <a:rPr sz="2100" spc="120" dirty="0">
                <a:latin typeface="Arial"/>
                <a:cs typeface="Arial"/>
              </a:rPr>
              <a:t>Co  </a:t>
            </a:r>
            <a:r>
              <a:rPr sz="2100" spc="30" dirty="0">
                <a:latin typeface="Arial"/>
                <a:cs typeface="Arial"/>
              </a:rPr>
              <a:t>as </a:t>
            </a:r>
            <a:r>
              <a:rPr sz="2100" spc="180" dirty="0">
                <a:latin typeface="Arial"/>
                <a:cs typeface="Arial"/>
              </a:rPr>
              <a:t>auditor </a:t>
            </a:r>
            <a:r>
              <a:rPr sz="2100" spc="175" dirty="0">
                <a:latin typeface="Arial"/>
                <a:cs typeface="Arial"/>
              </a:rPr>
              <a:t>and</a:t>
            </a:r>
            <a:r>
              <a:rPr sz="2100" spc="40" dirty="0">
                <a:latin typeface="Arial"/>
                <a:cs typeface="Arial"/>
              </a:rPr>
              <a:t> </a:t>
            </a:r>
            <a:r>
              <a:rPr sz="2100" spc="110" dirty="0">
                <a:latin typeface="Arial"/>
                <a:cs typeface="Arial"/>
              </a:rPr>
              <a:t>tax  </a:t>
            </a:r>
            <a:r>
              <a:rPr sz="2100" spc="175" dirty="0">
                <a:latin typeface="Arial"/>
                <a:cs typeface="Arial"/>
              </a:rPr>
              <a:t>accountant.</a:t>
            </a:r>
            <a:endParaRPr sz="21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132405" y="3140574"/>
            <a:ext cx="2606675" cy="2275840"/>
          </a:xfrm>
          <a:prstGeom prst="rect">
            <a:avLst/>
          </a:prstGeom>
        </p:spPr>
        <p:txBody>
          <a:bodyPr vert="horz" wrap="square" lIns="0" tIns="337820" rIns="0" bIns="0" rtlCol="0">
            <a:spAutoFit/>
          </a:bodyPr>
          <a:lstStyle/>
          <a:p>
            <a:pPr marR="44450" algn="ctr">
              <a:lnSpc>
                <a:spcPct val="100000"/>
              </a:lnSpc>
              <a:spcBef>
                <a:spcPts val="2660"/>
              </a:spcBef>
            </a:pPr>
            <a:r>
              <a:rPr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1981</a:t>
            </a:r>
            <a:endParaRPr sz="4000">
              <a:latin typeface="Century Gothic"/>
              <a:cs typeface="Century Gothic"/>
            </a:endParaRPr>
          </a:p>
          <a:p>
            <a:pPr marL="12700" marR="5080" indent="-635" algn="ctr">
              <a:lnSpc>
                <a:spcPct val="128000"/>
              </a:lnSpc>
              <a:spcBef>
                <a:spcPts val="675"/>
              </a:spcBef>
            </a:pPr>
            <a:r>
              <a:rPr sz="2100" spc="40" dirty="0">
                <a:latin typeface="Arial"/>
                <a:cs typeface="Arial"/>
              </a:rPr>
              <a:t>BA </a:t>
            </a:r>
            <a:r>
              <a:rPr sz="1950" spc="215" dirty="0">
                <a:latin typeface="Gill Sans MT"/>
                <a:cs typeface="Gill Sans MT"/>
              </a:rPr>
              <a:t>&amp; </a:t>
            </a:r>
            <a:r>
              <a:rPr sz="2100" spc="95" dirty="0">
                <a:latin typeface="Arial"/>
                <a:cs typeface="Arial"/>
              </a:rPr>
              <a:t>Passed </a:t>
            </a:r>
            <a:r>
              <a:rPr sz="2100" spc="50" dirty="0">
                <a:latin typeface="Arial"/>
                <a:cs typeface="Arial"/>
              </a:rPr>
              <a:t>CPA  </a:t>
            </a:r>
            <a:r>
              <a:rPr sz="2100" spc="100" dirty="0">
                <a:latin typeface="Arial"/>
                <a:cs typeface="Arial"/>
              </a:rPr>
              <a:t>exam, </a:t>
            </a:r>
            <a:r>
              <a:rPr sz="2100" spc="175" dirty="0">
                <a:latin typeface="Arial"/>
                <a:cs typeface="Arial"/>
              </a:rPr>
              <a:t>hired</a:t>
            </a:r>
            <a:r>
              <a:rPr sz="2100" spc="35" dirty="0">
                <a:latin typeface="Arial"/>
                <a:cs typeface="Arial"/>
              </a:rPr>
              <a:t> </a:t>
            </a:r>
            <a:r>
              <a:rPr sz="2100" spc="95" dirty="0">
                <a:latin typeface="Arial"/>
                <a:cs typeface="Arial"/>
              </a:rPr>
              <a:t>Vrakas  </a:t>
            </a:r>
            <a:r>
              <a:rPr sz="2100" spc="160" dirty="0">
                <a:latin typeface="Arial"/>
                <a:cs typeface="Arial"/>
              </a:rPr>
              <a:t>Blum </a:t>
            </a:r>
            <a:r>
              <a:rPr sz="1950" spc="215" dirty="0">
                <a:latin typeface="Gill Sans MT"/>
                <a:cs typeface="Gill Sans MT"/>
              </a:rPr>
              <a:t>&amp;</a:t>
            </a:r>
            <a:r>
              <a:rPr sz="1950" spc="80" dirty="0">
                <a:latin typeface="Gill Sans MT"/>
                <a:cs typeface="Gill Sans MT"/>
              </a:rPr>
              <a:t> </a:t>
            </a:r>
            <a:r>
              <a:rPr sz="2100" spc="80" dirty="0">
                <a:latin typeface="Arial"/>
                <a:cs typeface="Arial"/>
              </a:rPr>
              <a:t>Co.</a:t>
            </a:r>
            <a:endParaRPr sz="21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5340330" y="2485275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243875" y="3153755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116233" y="8729755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022187" y="8632775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20258" y="8787240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26211" y="8690260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3CE9F245-4B6B-4600-9391-3709F6170E08}"/>
              </a:ext>
            </a:extLst>
          </p:cNvPr>
          <p:cNvSpPr/>
          <p:nvPr/>
        </p:nvSpPr>
        <p:spPr>
          <a:xfrm>
            <a:off x="14001097" y="2513850"/>
            <a:ext cx="3576689" cy="3737081"/>
          </a:xfrm>
          <a:prstGeom prst="arc">
            <a:avLst>
              <a:gd name="adj1" fmla="val 16086438"/>
              <a:gd name="adj2" fmla="val 5460135"/>
            </a:avLst>
          </a:prstGeom>
          <a:ln w="60325">
            <a:solidFill>
              <a:srgbClr val="0099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4D69CEB0-AB8F-4D22-9A33-BFEC2A7B718D}"/>
              </a:ext>
            </a:extLst>
          </p:cNvPr>
          <p:cNvSpPr/>
          <p:nvPr/>
        </p:nvSpPr>
        <p:spPr>
          <a:xfrm rot="10800000">
            <a:off x="788764" y="6250929"/>
            <a:ext cx="4031635" cy="3271957"/>
          </a:xfrm>
          <a:prstGeom prst="arc">
            <a:avLst>
              <a:gd name="adj1" fmla="val 16109132"/>
              <a:gd name="adj2" fmla="val 5460135"/>
            </a:avLst>
          </a:prstGeom>
          <a:ln w="60325">
            <a:solidFill>
              <a:srgbClr val="0099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89407" y="1847100"/>
            <a:ext cx="0" cy="714375"/>
          </a:xfrm>
          <a:custGeom>
            <a:avLst/>
            <a:gdLst/>
            <a:ahLst/>
            <a:cxnLst/>
            <a:rect l="l" t="t" r="r" b="b"/>
            <a:pathLst>
              <a:path h="714375">
                <a:moveTo>
                  <a:pt x="0" y="0"/>
                </a:moveTo>
                <a:lnTo>
                  <a:pt x="0" y="714374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92954" y="2467956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886803" y="1847100"/>
            <a:ext cx="0" cy="745490"/>
          </a:xfrm>
          <a:custGeom>
            <a:avLst/>
            <a:gdLst/>
            <a:ahLst/>
            <a:cxnLst/>
            <a:rect l="l" t="t" r="r" b="b"/>
            <a:pathLst>
              <a:path h="745489">
                <a:moveTo>
                  <a:pt x="0" y="0"/>
                </a:moveTo>
                <a:lnTo>
                  <a:pt x="0" y="745076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790348" y="2498658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52785" y="6426794"/>
            <a:ext cx="0" cy="697865"/>
          </a:xfrm>
          <a:custGeom>
            <a:avLst/>
            <a:gdLst/>
            <a:ahLst/>
            <a:cxnLst/>
            <a:rect l="l" t="t" r="r" b="b"/>
            <a:pathLst>
              <a:path h="697865">
                <a:moveTo>
                  <a:pt x="0" y="0"/>
                </a:moveTo>
                <a:lnTo>
                  <a:pt x="0" y="697686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56332" y="7030962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 flipV="1">
            <a:off x="2995900" y="10211534"/>
            <a:ext cx="15292698" cy="45719"/>
          </a:xfrm>
          <a:custGeom>
            <a:avLst/>
            <a:gdLst/>
            <a:ahLst/>
            <a:cxnLst/>
            <a:rect l="l" t="t" r="r" b="b"/>
            <a:pathLst>
              <a:path w="15568294">
                <a:moveTo>
                  <a:pt x="0" y="0"/>
                </a:moveTo>
                <a:lnTo>
                  <a:pt x="15567695" y="0"/>
                </a:lnTo>
              </a:path>
            </a:pathLst>
          </a:custGeom>
          <a:ln w="69850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95900" y="6388694"/>
            <a:ext cx="12277725" cy="0"/>
          </a:xfrm>
          <a:custGeom>
            <a:avLst/>
            <a:gdLst/>
            <a:ahLst/>
            <a:cxnLst/>
            <a:rect l="l" t="t" r="r" b="b"/>
            <a:pathLst>
              <a:path w="12277725">
                <a:moveTo>
                  <a:pt x="0" y="0"/>
                </a:moveTo>
                <a:lnTo>
                  <a:pt x="12277724" y="0"/>
                </a:lnTo>
              </a:path>
            </a:pathLst>
          </a:custGeom>
          <a:ln w="7619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81089" y="1847100"/>
            <a:ext cx="0" cy="714375"/>
          </a:xfrm>
          <a:custGeom>
            <a:avLst/>
            <a:gdLst/>
            <a:ahLst/>
            <a:cxnLst/>
            <a:rect l="l" t="t" r="r" b="b"/>
            <a:pathLst>
              <a:path h="714375">
                <a:moveTo>
                  <a:pt x="0" y="0"/>
                </a:moveTo>
                <a:lnTo>
                  <a:pt x="0" y="714374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84636" y="2467956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73311" y="1847100"/>
            <a:ext cx="0" cy="714375"/>
          </a:xfrm>
          <a:custGeom>
            <a:avLst/>
            <a:gdLst/>
            <a:ahLst/>
            <a:cxnLst/>
            <a:rect l="l" t="t" r="r" b="b"/>
            <a:pathLst>
              <a:path h="714375">
                <a:moveTo>
                  <a:pt x="0" y="0"/>
                </a:moveTo>
                <a:lnTo>
                  <a:pt x="0" y="714374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76858" y="2467956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818525"/>
            <a:ext cx="15271750" cy="0"/>
          </a:xfrm>
          <a:custGeom>
            <a:avLst/>
            <a:gdLst/>
            <a:ahLst/>
            <a:cxnLst/>
            <a:rect l="l" t="t" r="r" b="b"/>
            <a:pathLst>
              <a:path w="15271750">
                <a:moveTo>
                  <a:pt x="0" y="0"/>
                </a:moveTo>
                <a:lnTo>
                  <a:pt x="15271403" y="0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473912" y="0"/>
            <a:ext cx="2814320" cy="200025"/>
          </a:xfrm>
          <a:custGeom>
            <a:avLst/>
            <a:gdLst/>
            <a:ahLst/>
            <a:cxnLst/>
            <a:rect l="l" t="t" r="r" b="b"/>
            <a:pathLst>
              <a:path w="2814319" h="200025">
                <a:moveTo>
                  <a:pt x="0" y="0"/>
                </a:moveTo>
                <a:lnTo>
                  <a:pt x="2814086" y="0"/>
                </a:lnTo>
                <a:lnTo>
                  <a:pt x="2814086" y="200024"/>
                </a:lnTo>
                <a:lnTo>
                  <a:pt x="0" y="200024"/>
                </a:lnTo>
                <a:lnTo>
                  <a:pt x="0" y="0"/>
                </a:lnTo>
                <a:close/>
              </a:path>
            </a:pathLst>
          </a:custGeom>
          <a:solidFill>
            <a:srgbClr val="0099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243756" y="5316899"/>
            <a:ext cx="1027994" cy="103526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29000" y="253857"/>
            <a:ext cx="1447799" cy="14763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5098674" y="1002665"/>
            <a:ext cx="9003821" cy="46038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900" i="1" spc="315" dirty="0">
                <a:latin typeface="Arial"/>
                <a:cs typeface="Arial"/>
              </a:rPr>
              <a:t>Ambitions,</a:t>
            </a:r>
            <a:r>
              <a:rPr sz="2900" i="1" spc="-35" dirty="0">
                <a:latin typeface="Arial"/>
                <a:cs typeface="Arial"/>
              </a:rPr>
              <a:t> </a:t>
            </a:r>
            <a:r>
              <a:rPr sz="2900" i="1" spc="330" dirty="0">
                <a:latin typeface="Arial"/>
                <a:cs typeface="Arial"/>
              </a:rPr>
              <a:t>Accomplishments,</a:t>
            </a:r>
            <a:r>
              <a:rPr sz="2900" i="1" spc="-35" dirty="0">
                <a:latin typeface="Arial"/>
                <a:cs typeface="Arial"/>
              </a:rPr>
              <a:t> </a:t>
            </a:r>
            <a:r>
              <a:rPr sz="2900" i="1" spc="585" dirty="0">
                <a:latin typeface="Arial"/>
                <a:cs typeface="Arial"/>
              </a:rPr>
              <a:t>&amp;</a:t>
            </a:r>
            <a:r>
              <a:rPr sz="2900" i="1" spc="170" dirty="0">
                <a:latin typeface="Arial"/>
                <a:cs typeface="Arial"/>
              </a:rPr>
              <a:t> </a:t>
            </a:r>
            <a:r>
              <a:rPr sz="2900" i="1" spc="285" dirty="0">
                <a:latin typeface="Arial"/>
                <a:cs typeface="Arial"/>
              </a:rPr>
              <a:t>Awards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57601" y="5760854"/>
            <a:ext cx="10444898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00" b="1" i="1" spc="225" dirty="0">
                <a:solidFill>
                  <a:srgbClr val="0D6937"/>
                </a:solidFill>
                <a:latin typeface="Arial"/>
                <a:cs typeface="Arial"/>
              </a:rPr>
              <a:t>Summer</a:t>
            </a:r>
            <a:r>
              <a:rPr sz="2000" b="1" i="1" spc="-15" dirty="0">
                <a:solidFill>
                  <a:srgbClr val="0D6937"/>
                </a:solidFill>
                <a:latin typeface="Arial"/>
                <a:cs typeface="Arial"/>
              </a:rPr>
              <a:t> </a:t>
            </a:r>
            <a:r>
              <a:rPr sz="2000" b="1" i="1" spc="195" dirty="0">
                <a:solidFill>
                  <a:srgbClr val="0D6937"/>
                </a:solidFill>
                <a:latin typeface="Arial"/>
                <a:cs typeface="Arial"/>
              </a:rPr>
              <a:t>of</a:t>
            </a:r>
            <a:r>
              <a:rPr sz="2000" b="1" i="1" spc="-10" dirty="0">
                <a:solidFill>
                  <a:srgbClr val="0D6937"/>
                </a:solidFill>
                <a:latin typeface="Arial"/>
                <a:cs typeface="Arial"/>
              </a:rPr>
              <a:t> </a:t>
            </a:r>
            <a:r>
              <a:rPr sz="2000" b="1" i="1" spc="275" dirty="0">
                <a:solidFill>
                  <a:srgbClr val="0D6937"/>
                </a:solidFill>
                <a:latin typeface="Arial"/>
                <a:cs typeface="Arial"/>
              </a:rPr>
              <a:t>1989</a:t>
            </a:r>
            <a:r>
              <a:rPr sz="2000" b="1" i="1" spc="-10" dirty="0">
                <a:solidFill>
                  <a:srgbClr val="0D6937"/>
                </a:solidFill>
                <a:latin typeface="Arial"/>
                <a:cs typeface="Arial"/>
              </a:rPr>
              <a:t> </a:t>
            </a:r>
            <a:r>
              <a:rPr sz="2000" b="1" i="1" spc="215" dirty="0">
                <a:solidFill>
                  <a:srgbClr val="0D6937"/>
                </a:solidFill>
                <a:latin typeface="Arial"/>
                <a:cs typeface="Arial"/>
              </a:rPr>
              <a:t>Left</a:t>
            </a:r>
            <a:r>
              <a:rPr sz="2000" b="1" i="1" spc="-10" dirty="0">
                <a:solidFill>
                  <a:srgbClr val="0D6937"/>
                </a:solidFill>
                <a:latin typeface="Arial"/>
                <a:cs typeface="Arial"/>
              </a:rPr>
              <a:t> </a:t>
            </a:r>
            <a:r>
              <a:rPr sz="2000" b="1" i="1" spc="160" dirty="0">
                <a:solidFill>
                  <a:srgbClr val="0D6937"/>
                </a:solidFill>
                <a:latin typeface="Arial"/>
                <a:cs typeface="Arial"/>
              </a:rPr>
              <a:t>UW</a:t>
            </a:r>
            <a:r>
              <a:rPr sz="2000" b="1" i="1" spc="-10" dirty="0">
                <a:solidFill>
                  <a:srgbClr val="0D6937"/>
                </a:solidFill>
                <a:latin typeface="Arial"/>
                <a:cs typeface="Arial"/>
              </a:rPr>
              <a:t> </a:t>
            </a:r>
            <a:r>
              <a:rPr sz="2000" b="1" i="1" spc="229" dirty="0">
                <a:solidFill>
                  <a:srgbClr val="0D6937"/>
                </a:solidFill>
                <a:latin typeface="Arial"/>
                <a:cs typeface="Arial"/>
              </a:rPr>
              <a:t>Madison</a:t>
            </a:r>
            <a:r>
              <a:rPr sz="2000" b="1" i="1" spc="-15" dirty="0">
                <a:solidFill>
                  <a:srgbClr val="0D6937"/>
                </a:solidFill>
                <a:latin typeface="Arial"/>
                <a:cs typeface="Arial"/>
              </a:rPr>
              <a:t> </a:t>
            </a:r>
            <a:r>
              <a:rPr sz="2000" b="1" i="1" spc="229" dirty="0">
                <a:solidFill>
                  <a:srgbClr val="0D6937"/>
                </a:solidFill>
                <a:latin typeface="Arial"/>
                <a:cs typeface="Arial"/>
              </a:rPr>
              <a:t>and</a:t>
            </a:r>
            <a:r>
              <a:rPr sz="2000" b="1" i="1" spc="-10" dirty="0">
                <a:solidFill>
                  <a:srgbClr val="0D6937"/>
                </a:solidFill>
                <a:latin typeface="Arial"/>
                <a:cs typeface="Arial"/>
              </a:rPr>
              <a:t> </a:t>
            </a:r>
            <a:r>
              <a:rPr sz="2000" b="1" i="1" spc="270" dirty="0">
                <a:solidFill>
                  <a:srgbClr val="0D6937"/>
                </a:solidFill>
                <a:latin typeface="Arial"/>
                <a:cs typeface="Arial"/>
              </a:rPr>
              <a:t>moved</a:t>
            </a:r>
            <a:r>
              <a:rPr sz="2000" b="1" i="1" spc="-10" dirty="0">
                <a:solidFill>
                  <a:srgbClr val="0D6937"/>
                </a:solidFill>
                <a:latin typeface="Arial"/>
                <a:cs typeface="Arial"/>
              </a:rPr>
              <a:t> </a:t>
            </a:r>
            <a:r>
              <a:rPr sz="2000" b="1" i="1" spc="235" dirty="0">
                <a:solidFill>
                  <a:srgbClr val="0D6937"/>
                </a:solidFill>
                <a:latin typeface="Arial"/>
                <a:cs typeface="Arial"/>
              </a:rPr>
              <a:t>to</a:t>
            </a:r>
            <a:r>
              <a:rPr sz="2000" b="1" i="1" spc="-10" dirty="0">
                <a:solidFill>
                  <a:srgbClr val="0D6937"/>
                </a:solidFill>
                <a:latin typeface="Arial"/>
                <a:cs typeface="Arial"/>
              </a:rPr>
              <a:t> </a:t>
            </a:r>
            <a:r>
              <a:rPr sz="2000" b="1" i="1" spc="200" dirty="0">
                <a:solidFill>
                  <a:srgbClr val="0D6937"/>
                </a:solidFill>
                <a:latin typeface="Arial"/>
                <a:cs typeface="Arial"/>
              </a:rPr>
              <a:t>West</a:t>
            </a:r>
            <a:r>
              <a:rPr sz="2000" b="1" i="1" spc="-10" dirty="0">
                <a:solidFill>
                  <a:srgbClr val="0D6937"/>
                </a:solidFill>
                <a:latin typeface="Arial"/>
                <a:cs typeface="Arial"/>
              </a:rPr>
              <a:t> </a:t>
            </a:r>
            <a:r>
              <a:rPr sz="2000" b="1" i="1" spc="225" dirty="0">
                <a:solidFill>
                  <a:srgbClr val="0D6937"/>
                </a:solidFill>
                <a:latin typeface="Arial"/>
                <a:cs typeface="Arial"/>
              </a:rPr>
              <a:t>Virginia</a:t>
            </a:r>
            <a:r>
              <a:rPr sz="2000" b="1" i="1" spc="-15" dirty="0">
                <a:solidFill>
                  <a:srgbClr val="0D6937"/>
                </a:solidFill>
                <a:latin typeface="Arial"/>
                <a:cs typeface="Arial"/>
              </a:rPr>
              <a:t> </a:t>
            </a:r>
            <a:r>
              <a:rPr sz="2000" b="1" i="1" spc="210" dirty="0">
                <a:solidFill>
                  <a:srgbClr val="0D6937"/>
                </a:solidFill>
                <a:latin typeface="Arial"/>
                <a:cs typeface="Arial"/>
              </a:rPr>
              <a:t>University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83172" y="2388611"/>
            <a:ext cx="2684145" cy="2553335"/>
          </a:xfrm>
          <a:prstGeom prst="rect">
            <a:avLst/>
          </a:prstGeom>
        </p:spPr>
        <p:txBody>
          <a:bodyPr vert="horz" wrap="square" lIns="0" tIns="252095" rIns="0" bIns="0" rtlCol="0">
            <a:spAutoFit/>
          </a:bodyPr>
          <a:lstStyle/>
          <a:p>
            <a:pPr marL="570865">
              <a:lnSpc>
                <a:spcPct val="100000"/>
              </a:lnSpc>
              <a:spcBef>
                <a:spcPts val="1985"/>
              </a:spcBef>
            </a:pPr>
            <a:r>
              <a:rPr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1986</a:t>
            </a:r>
            <a:endParaRPr sz="4000">
              <a:latin typeface="Century Gothic"/>
              <a:cs typeface="Century Gothic"/>
            </a:endParaRPr>
          </a:p>
          <a:p>
            <a:pPr marL="12700" marR="5080" indent="762635">
              <a:lnSpc>
                <a:spcPct val="128000"/>
              </a:lnSpc>
              <a:spcBef>
                <a:spcPts val="315"/>
              </a:spcBef>
            </a:pPr>
            <a:r>
              <a:rPr sz="2100" spc="150" dirty="0">
                <a:latin typeface="Arial"/>
                <a:cs typeface="Arial"/>
              </a:rPr>
              <a:t>Entered  </a:t>
            </a:r>
            <a:r>
              <a:rPr sz="2100" spc="175" dirty="0">
                <a:latin typeface="Arial"/>
                <a:cs typeface="Arial"/>
              </a:rPr>
              <a:t>graduate school </a:t>
            </a:r>
            <a:r>
              <a:rPr sz="2100" spc="105" dirty="0">
                <a:latin typeface="Arial"/>
                <a:cs typeface="Arial"/>
              </a:rPr>
              <a:t>at  </a:t>
            </a:r>
            <a:r>
              <a:rPr sz="2100" spc="165" dirty="0">
                <a:latin typeface="Arial"/>
                <a:cs typeface="Arial"/>
              </a:rPr>
              <a:t>Wisconsin</a:t>
            </a:r>
            <a:r>
              <a:rPr sz="2100" spc="65" dirty="0">
                <a:latin typeface="Arial"/>
                <a:cs typeface="Arial"/>
              </a:rPr>
              <a:t> </a:t>
            </a:r>
            <a:r>
              <a:rPr sz="2100" spc="165" dirty="0">
                <a:latin typeface="Arial"/>
                <a:cs typeface="Arial"/>
              </a:rPr>
              <a:t>January</a:t>
            </a:r>
            <a:endParaRPr sz="2100">
              <a:latin typeface="Arial"/>
              <a:cs typeface="Arial"/>
            </a:endParaRPr>
          </a:p>
          <a:p>
            <a:pPr marL="928369">
              <a:lnSpc>
                <a:spcPct val="100000"/>
              </a:lnSpc>
              <a:spcBef>
                <a:spcPts val="705"/>
              </a:spcBef>
            </a:pPr>
            <a:r>
              <a:rPr sz="2100" spc="150" dirty="0">
                <a:latin typeface="Arial"/>
                <a:cs typeface="Arial"/>
              </a:rPr>
              <a:t>1986.</a:t>
            </a:r>
            <a:endParaRPr sz="2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67034" y="2388611"/>
            <a:ext cx="3181985" cy="2553335"/>
          </a:xfrm>
          <a:prstGeom prst="rect">
            <a:avLst/>
          </a:prstGeom>
        </p:spPr>
        <p:txBody>
          <a:bodyPr vert="horz" wrap="square" lIns="0" tIns="252095" rIns="0" bIns="0" rtlCol="0">
            <a:spAutoFit/>
          </a:bodyPr>
          <a:lstStyle/>
          <a:p>
            <a:pPr marL="728980">
              <a:lnSpc>
                <a:spcPct val="100000"/>
              </a:lnSpc>
              <a:spcBef>
                <a:spcPts val="1985"/>
              </a:spcBef>
            </a:pPr>
            <a:r>
              <a:rPr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1987</a:t>
            </a:r>
            <a:endParaRPr sz="4000" dirty="0">
              <a:latin typeface="Century Gothic"/>
              <a:cs typeface="Century Gothic"/>
            </a:endParaRPr>
          </a:p>
          <a:p>
            <a:pPr marL="393065" marR="345440" indent="607060">
              <a:lnSpc>
                <a:spcPct val="128000"/>
              </a:lnSpc>
              <a:spcBef>
                <a:spcPts val="315"/>
              </a:spcBef>
            </a:pPr>
            <a:r>
              <a:rPr sz="2100" spc="135" dirty="0">
                <a:latin typeface="Arial"/>
                <a:cs typeface="Arial"/>
              </a:rPr>
              <a:t>Master</a:t>
            </a:r>
            <a:r>
              <a:rPr sz="1950" spc="135" dirty="0">
                <a:latin typeface="Gill Sans MT"/>
                <a:cs typeface="Gill Sans MT"/>
              </a:rPr>
              <a:t>’</a:t>
            </a:r>
            <a:r>
              <a:rPr sz="2100" spc="135" dirty="0">
                <a:latin typeface="Arial"/>
                <a:cs typeface="Arial"/>
              </a:rPr>
              <a:t>s  </a:t>
            </a:r>
            <a:r>
              <a:rPr sz="2100" spc="170" dirty="0">
                <a:latin typeface="Arial"/>
                <a:cs typeface="Arial"/>
              </a:rPr>
              <a:t>degree </a:t>
            </a:r>
            <a:r>
              <a:rPr sz="2100" spc="135" dirty="0">
                <a:latin typeface="Arial"/>
                <a:cs typeface="Arial"/>
              </a:rPr>
              <a:t>Dec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spc="175" dirty="0">
                <a:latin typeface="Arial"/>
                <a:cs typeface="Arial"/>
              </a:rPr>
              <a:t>1987</a:t>
            </a:r>
            <a:r>
              <a:rPr sz="1950" spc="175" dirty="0">
                <a:latin typeface="Gill Sans MT"/>
                <a:cs typeface="Gill Sans MT"/>
              </a:rPr>
              <a:t>;</a:t>
            </a:r>
            <a:endParaRPr sz="1950" dirty="0">
              <a:latin typeface="Gill Sans MT"/>
              <a:cs typeface="Gill Sans MT"/>
            </a:endParaRPr>
          </a:p>
          <a:p>
            <a:pPr marL="12700" marR="5080" indent="40005">
              <a:lnSpc>
                <a:spcPct val="128000"/>
              </a:lnSpc>
            </a:pPr>
            <a:r>
              <a:rPr sz="2100" spc="150" dirty="0">
                <a:latin typeface="Arial"/>
                <a:cs typeface="Arial"/>
              </a:rPr>
              <a:t>Tested</a:t>
            </a:r>
            <a:r>
              <a:rPr sz="2100" spc="45" dirty="0">
                <a:latin typeface="Arial"/>
                <a:cs typeface="Arial"/>
              </a:rPr>
              <a:t> </a:t>
            </a:r>
            <a:r>
              <a:rPr sz="2100" spc="200" dirty="0">
                <a:latin typeface="Arial"/>
                <a:cs typeface="Arial"/>
              </a:rPr>
              <a:t>div</a:t>
            </a:r>
            <a:r>
              <a:rPr sz="1950" spc="200" dirty="0">
                <a:latin typeface="Gill Sans MT"/>
                <a:cs typeface="Gill Sans MT"/>
              </a:rPr>
              <a:t>/</a:t>
            </a:r>
            <a:r>
              <a:rPr sz="2100" spc="200" dirty="0">
                <a:latin typeface="Arial"/>
                <a:cs typeface="Arial"/>
              </a:rPr>
              <a:t>convergent  </a:t>
            </a:r>
            <a:r>
              <a:rPr sz="2100" spc="155" dirty="0">
                <a:latin typeface="Arial"/>
                <a:cs typeface="Arial"/>
              </a:rPr>
              <a:t>software </a:t>
            </a:r>
            <a:r>
              <a:rPr sz="2100" spc="150" dirty="0">
                <a:latin typeface="Arial"/>
                <a:cs typeface="Arial"/>
              </a:rPr>
              <a:t>in grades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spc="100" dirty="0">
                <a:latin typeface="Arial"/>
                <a:cs typeface="Arial"/>
              </a:rPr>
              <a:t>4</a:t>
            </a:r>
            <a:r>
              <a:rPr sz="1950" spc="100" dirty="0">
                <a:latin typeface="Gill Sans MT"/>
                <a:cs typeface="Gill Sans MT"/>
              </a:rPr>
              <a:t>-</a:t>
            </a:r>
            <a:r>
              <a:rPr sz="2100" spc="100" dirty="0">
                <a:latin typeface="Arial"/>
                <a:cs typeface="Arial"/>
              </a:rPr>
              <a:t>6.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234601" y="2628034"/>
            <a:ext cx="3145155" cy="2378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1988</a:t>
            </a:r>
            <a:endParaRPr sz="4000" dirty="0">
              <a:latin typeface="Century Gothic"/>
              <a:cs typeface="Century Gothic"/>
            </a:endParaRPr>
          </a:p>
          <a:p>
            <a:pPr marL="12065" marR="5080" algn="ctr">
              <a:lnSpc>
                <a:spcPct val="128000"/>
              </a:lnSpc>
              <a:spcBef>
                <a:spcPts val="825"/>
              </a:spcBef>
            </a:pPr>
            <a:r>
              <a:rPr sz="2100" spc="150" dirty="0">
                <a:latin typeface="Arial"/>
                <a:cs typeface="Arial"/>
              </a:rPr>
              <a:t>Entered </a:t>
            </a:r>
            <a:r>
              <a:rPr sz="2100" spc="60" dirty="0">
                <a:latin typeface="Arial"/>
                <a:cs typeface="Arial"/>
              </a:rPr>
              <a:t>Ph.D.</a:t>
            </a:r>
            <a:r>
              <a:rPr sz="2100" spc="15" dirty="0">
                <a:latin typeface="Arial"/>
                <a:cs typeface="Arial"/>
              </a:rPr>
              <a:t> </a:t>
            </a:r>
            <a:r>
              <a:rPr sz="2100" spc="185" dirty="0">
                <a:latin typeface="Arial"/>
                <a:cs typeface="Arial"/>
              </a:rPr>
              <a:t>program  </a:t>
            </a:r>
            <a:r>
              <a:rPr sz="2100" spc="165" dirty="0">
                <a:latin typeface="Arial"/>
                <a:cs typeface="Arial"/>
              </a:rPr>
              <a:t>January </a:t>
            </a:r>
            <a:r>
              <a:rPr sz="2100" spc="150" dirty="0">
                <a:latin typeface="Arial"/>
                <a:cs typeface="Arial"/>
              </a:rPr>
              <a:t>1988.</a:t>
            </a:r>
            <a:r>
              <a:rPr lang="en-US" sz="2100" spc="150" dirty="0">
                <a:latin typeface="Arial"/>
                <a:cs typeface="Arial"/>
              </a:rPr>
              <a:t> </a:t>
            </a:r>
            <a:r>
              <a:rPr sz="2100" spc="105" dirty="0">
                <a:latin typeface="Arial"/>
                <a:cs typeface="Arial"/>
              </a:rPr>
              <a:t>First  </a:t>
            </a:r>
            <a:r>
              <a:rPr sz="2100" spc="165" dirty="0">
                <a:latin typeface="Arial"/>
                <a:cs typeface="Arial"/>
              </a:rPr>
              <a:t>journal </a:t>
            </a:r>
            <a:r>
              <a:rPr sz="2100" spc="150" dirty="0">
                <a:latin typeface="Arial"/>
                <a:cs typeface="Arial"/>
              </a:rPr>
              <a:t>article </a:t>
            </a:r>
            <a:r>
              <a:rPr sz="2100" spc="175" dirty="0">
                <a:latin typeface="Arial"/>
                <a:cs typeface="Arial"/>
              </a:rPr>
              <a:t>and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spc="125" dirty="0">
                <a:latin typeface="Arial"/>
                <a:cs typeface="Arial"/>
              </a:rPr>
              <a:t>first  </a:t>
            </a:r>
            <a:r>
              <a:rPr sz="2100" spc="204" dirty="0">
                <a:latin typeface="Arial"/>
                <a:cs typeface="Arial"/>
              </a:rPr>
              <a:t>book</a:t>
            </a:r>
            <a:r>
              <a:rPr sz="2100" spc="90" dirty="0">
                <a:latin typeface="Arial"/>
                <a:cs typeface="Arial"/>
              </a:rPr>
              <a:t> </a:t>
            </a:r>
            <a:r>
              <a:rPr sz="2100" spc="185" dirty="0">
                <a:latin typeface="Arial"/>
                <a:cs typeface="Arial"/>
              </a:rPr>
              <a:t>publication.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944408" y="2410169"/>
            <a:ext cx="5195933" cy="2900088"/>
          </a:xfrm>
          <a:prstGeom prst="rect">
            <a:avLst/>
          </a:prstGeom>
        </p:spPr>
        <p:txBody>
          <a:bodyPr vert="horz" wrap="square" lIns="0" tIns="230504" rIns="0" bIns="0" rtlCol="0">
            <a:spAutoFit/>
          </a:bodyPr>
          <a:lstStyle/>
          <a:p>
            <a:pPr marL="1148080">
              <a:lnSpc>
                <a:spcPct val="100000"/>
              </a:lnSpc>
              <a:spcBef>
                <a:spcPts val="1814"/>
              </a:spcBef>
            </a:pPr>
            <a:r>
              <a:rPr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1989</a:t>
            </a:r>
            <a:endParaRPr lang="en-US" sz="4000" dirty="0">
              <a:latin typeface="Century Gothic"/>
              <a:cs typeface="Century Gothic"/>
            </a:endParaRPr>
          </a:p>
          <a:p>
            <a:pPr marL="12700" marR="5080" indent="933450">
              <a:lnSpc>
                <a:spcPct val="128000"/>
              </a:lnSpc>
              <a:spcBef>
                <a:spcPts val="225"/>
              </a:spcBef>
            </a:pPr>
            <a:r>
              <a:rPr lang="en-US" sz="2100" spc="190" dirty="0">
                <a:latin typeface="Arial"/>
                <a:cs typeface="Arial"/>
              </a:rPr>
              <a:t>Completed entire </a:t>
            </a:r>
            <a:r>
              <a:rPr lang="en-US" sz="2100" spc="185" dirty="0">
                <a:latin typeface="Arial"/>
                <a:cs typeface="Arial"/>
              </a:rPr>
              <a:t>doctoral  program including dissertation in 18 months--July 1989 </a:t>
            </a:r>
            <a:r>
              <a:rPr lang="en-US" sz="1950" spc="200" dirty="0">
                <a:latin typeface="Gill Sans MT"/>
                <a:cs typeface="Gill Sans MT"/>
              </a:rPr>
              <a:t>(</a:t>
            </a:r>
            <a:r>
              <a:rPr lang="en-US" sz="2100" spc="200" dirty="0">
                <a:latin typeface="Arial"/>
                <a:cs typeface="Arial"/>
              </a:rPr>
              <a:t>with </a:t>
            </a:r>
            <a:r>
              <a:rPr lang="en-US" sz="2100" spc="40" dirty="0">
                <a:latin typeface="Arial"/>
                <a:cs typeface="Arial"/>
              </a:rPr>
              <a:t>APA</a:t>
            </a:r>
            <a:r>
              <a:rPr lang="en-US" sz="2100" spc="-245" dirty="0">
                <a:latin typeface="Arial"/>
                <a:cs typeface="Arial"/>
              </a:rPr>
              <a:t>  </a:t>
            </a:r>
            <a:r>
              <a:rPr lang="en-US" sz="2100" spc="175" dirty="0">
                <a:latin typeface="Arial"/>
                <a:cs typeface="Arial"/>
              </a:rPr>
              <a:t>&amp; </a:t>
            </a:r>
            <a:r>
              <a:rPr lang="en-US" sz="2100" spc="100" dirty="0">
                <a:latin typeface="Arial"/>
                <a:cs typeface="Arial"/>
              </a:rPr>
              <a:t>UW-Madison </a:t>
            </a:r>
            <a:r>
              <a:rPr lang="en-US" sz="2100" spc="160" dirty="0">
                <a:latin typeface="Arial"/>
                <a:cs typeface="Arial"/>
              </a:rPr>
              <a:t>dissertation </a:t>
            </a:r>
            <a:r>
              <a:rPr lang="en-US" sz="2100" spc="135" dirty="0">
                <a:latin typeface="Arial"/>
                <a:cs typeface="Arial"/>
              </a:rPr>
              <a:t>research</a:t>
            </a:r>
            <a:r>
              <a:rPr lang="en-US" sz="2100" spc="5" dirty="0">
                <a:latin typeface="Arial"/>
                <a:cs typeface="Arial"/>
              </a:rPr>
              <a:t> </a:t>
            </a:r>
            <a:r>
              <a:rPr lang="en-US" sz="2100" spc="150" dirty="0">
                <a:latin typeface="Arial"/>
                <a:cs typeface="Arial"/>
              </a:rPr>
              <a:t>awards</a:t>
            </a:r>
            <a:r>
              <a:rPr lang="en-US" sz="1950" spc="150" dirty="0">
                <a:latin typeface="Gill Sans MT"/>
                <a:cs typeface="Gill Sans MT"/>
              </a:rPr>
              <a:t>; </a:t>
            </a:r>
            <a:r>
              <a:rPr lang="en-US" sz="2100" spc="150" dirty="0">
                <a:latin typeface="Arial"/>
                <a:cs typeface="Arial"/>
              </a:rPr>
              <a:t>focus grades</a:t>
            </a:r>
            <a:r>
              <a:rPr lang="en-US" sz="2100" spc="105" dirty="0">
                <a:latin typeface="Arial"/>
                <a:cs typeface="Arial"/>
              </a:rPr>
              <a:t> </a:t>
            </a:r>
            <a:r>
              <a:rPr lang="en-US" sz="2100" spc="114" dirty="0">
                <a:latin typeface="Arial"/>
                <a:cs typeface="Arial"/>
              </a:rPr>
              <a:t>6</a:t>
            </a:r>
            <a:r>
              <a:rPr lang="en-US" sz="1950" spc="114" dirty="0">
                <a:latin typeface="Gill Sans MT"/>
                <a:cs typeface="Gill Sans MT"/>
              </a:rPr>
              <a:t>-</a:t>
            </a:r>
            <a:r>
              <a:rPr lang="en-US" sz="2100" spc="114" dirty="0">
                <a:latin typeface="Arial"/>
                <a:cs typeface="Arial"/>
              </a:rPr>
              <a:t>8</a:t>
            </a:r>
            <a:r>
              <a:rPr lang="en-US" sz="1950" spc="114" dirty="0">
                <a:latin typeface="Gill Sans MT"/>
                <a:cs typeface="Gill Sans MT"/>
              </a:rPr>
              <a:t>)</a:t>
            </a:r>
            <a:r>
              <a:rPr lang="en-US" sz="2100" spc="114" dirty="0">
                <a:latin typeface="Arial"/>
                <a:cs typeface="Arial"/>
              </a:rPr>
              <a:t>.</a:t>
            </a:r>
            <a:endParaRPr lang="en-US" sz="21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76509" y="6949680"/>
            <a:ext cx="3400347" cy="2449260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780415">
              <a:lnSpc>
                <a:spcPct val="100000"/>
              </a:lnSpc>
              <a:spcBef>
                <a:spcPts val="1625"/>
              </a:spcBef>
            </a:pPr>
            <a:r>
              <a:rPr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1990</a:t>
            </a:r>
            <a:endParaRPr sz="4000" dirty="0">
              <a:latin typeface="Century Gothic"/>
              <a:cs typeface="Century Gothic"/>
            </a:endParaRPr>
          </a:p>
          <a:p>
            <a:pPr marL="12700" marR="5080" indent="631190">
              <a:lnSpc>
                <a:spcPct val="128000"/>
              </a:lnSpc>
              <a:spcBef>
                <a:spcPts val="120"/>
              </a:spcBef>
            </a:pPr>
            <a:r>
              <a:rPr sz="2100" spc="175" dirty="0">
                <a:latin typeface="Arial"/>
                <a:cs typeface="Arial"/>
              </a:rPr>
              <a:t>Co</a:t>
            </a:r>
            <a:r>
              <a:rPr sz="1950" spc="175" dirty="0">
                <a:latin typeface="Gill Sans MT"/>
                <a:cs typeface="Gill Sans MT"/>
              </a:rPr>
              <a:t>-</a:t>
            </a:r>
            <a:r>
              <a:rPr sz="2100" spc="175" dirty="0">
                <a:latin typeface="Arial"/>
                <a:cs typeface="Arial"/>
              </a:rPr>
              <a:t>directed </a:t>
            </a:r>
            <a:r>
              <a:rPr sz="2100" spc="140" dirty="0">
                <a:latin typeface="Arial"/>
                <a:cs typeface="Arial"/>
              </a:rPr>
              <a:t>Project </a:t>
            </a:r>
            <a:r>
              <a:rPr sz="2100" spc="-50" dirty="0">
                <a:latin typeface="Arial"/>
                <a:cs typeface="Arial"/>
              </a:rPr>
              <a:t>YES </a:t>
            </a:r>
            <a:r>
              <a:rPr sz="1950" spc="165" dirty="0">
                <a:latin typeface="Gill Sans MT"/>
                <a:cs typeface="Gill Sans MT"/>
              </a:rPr>
              <a:t>(</a:t>
            </a:r>
            <a:r>
              <a:rPr lang="en-US" sz="2100" spc="200" dirty="0">
                <a:latin typeface="Arial"/>
                <a:cs typeface="Arial"/>
              </a:rPr>
              <a:t>Y</a:t>
            </a:r>
            <a:r>
              <a:rPr sz="2100" spc="200" dirty="0">
                <a:latin typeface="Arial"/>
                <a:cs typeface="Arial"/>
              </a:rPr>
              <a:t>outh</a:t>
            </a:r>
            <a:r>
              <a:rPr sz="2100" spc="95" dirty="0">
                <a:latin typeface="Arial"/>
                <a:cs typeface="Arial"/>
              </a:rPr>
              <a:t> </a:t>
            </a:r>
            <a:r>
              <a:rPr lang="en-US" sz="2100" spc="95" dirty="0">
                <a:latin typeface="Arial"/>
                <a:cs typeface="Arial"/>
              </a:rPr>
              <a:t>Enrichment </a:t>
            </a:r>
            <a:r>
              <a:rPr lang="en-US" sz="2100" spc="120" dirty="0">
                <a:latin typeface="Arial"/>
                <a:cs typeface="Arial"/>
              </a:rPr>
              <a:t>S</a:t>
            </a:r>
            <a:r>
              <a:rPr sz="2100" spc="120" dirty="0">
                <a:latin typeface="Arial"/>
                <a:cs typeface="Arial"/>
              </a:rPr>
              <a:t>ervices</a:t>
            </a:r>
            <a:r>
              <a:rPr lang="en-US" sz="2100" spc="120" dirty="0">
                <a:latin typeface="Arial"/>
                <a:cs typeface="Arial"/>
              </a:rPr>
              <a:t>) for </a:t>
            </a:r>
            <a:r>
              <a:rPr lang="en-US" sz="2100" spc="165" dirty="0">
                <a:latin typeface="Arial"/>
                <a:cs typeface="Arial"/>
              </a:rPr>
              <a:t>inner</a:t>
            </a:r>
            <a:r>
              <a:rPr lang="en-US" sz="2100" spc="204" dirty="0">
                <a:latin typeface="Arial"/>
                <a:cs typeface="Arial"/>
              </a:rPr>
              <a:t> </a:t>
            </a:r>
            <a:r>
              <a:rPr lang="en-US" sz="2100" spc="165" dirty="0">
                <a:latin typeface="Arial"/>
                <a:cs typeface="Arial"/>
              </a:rPr>
              <a:t>city</a:t>
            </a:r>
            <a:r>
              <a:rPr lang="en-US" sz="2100" dirty="0">
                <a:latin typeface="Arial"/>
                <a:cs typeface="Arial"/>
              </a:rPr>
              <a:t> kids, Wheeling, WV</a:t>
            </a:r>
            <a:r>
              <a:rPr sz="2100" spc="120" dirty="0">
                <a:latin typeface="Arial"/>
                <a:cs typeface="Arial"/>
              </a:rPr>
              <a:t>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45395" y="8704586"/>
            <a:ext cx="13716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450" dirty="0">
                <a:solidFill>
                  <a:srgbClr val="0D6937"/>
                </a:solidFill>
                <a:latin typeface="Century Gothic"/>
                <a:cs typeface="Century Gothic"/>
              </a:rPr>
              <a:t>199</a:t>
            </a:r>
            <a:r>
              <a:rPr sz="4000" b="1" spc="254" dirty="0">
                <a:solidFill>
                  <a:srgbClr val="0D6937"/>
                </a:solidFill>
                <a:latin typeface="Century Gothic"/>
                <a:cs typeface="Century Gothic"/>
              </a:rPr>
              <a:t>1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01440" y="6843799"/>
            <a:ext cx="4266321" cy="16246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28000"/>
              </a:lnSpc>
              <a:spcBef>
                <a:spcPts val="95"/>
              </a:spcBef>
            </a:pPr>
            <a:r>
              <a:rPr sz="2100" spc="150" dirty="0">
                <a:latin typeface="Arial"/>
                <a:cs typeface="Arial"/>
              </a:rPr>
              <a:t>Secured </a:t>
            </a:r>
            <a:r>
              <a:rPr sz="2100" spc="180" dirty="0">
                <a:latin typeface="Arial"/>
                <a:cs typeface="Arial"/>
              </a:rPr>
              <a:t>educational </a:t>
            </a:r>
            <a:r>
              <a:rPr sz="2100" spc="155" dirty="0">
                <a:latin typeface="Arial"/>
                <a:cs typeface="Arial"/>
              </a:rPr>
              <a:t>software </a:t>
            </a:r>
            <a:r>
              <a:rPr sz="2100" spc="185" dirty="0">
                <a:latin typeface="Arial"/>
                <a:cs typeface="Arial"/>
              </a:rPr>
              <a:t>donations</a:t>
            </a:r>
            <a:r>
              <a:rPr sz="2100" spc="15" dirty="0">
                <a:latin typeface="Arial"/>
                <a:cs typeface="Arial"/>
              </a:rPr>
              <a:t> </a:t>
            </a:r>
            <a:r>
              <a:rPr sz="2100" spc="160" dirty="0">
                <a:latin typeface="Arial"/>
                <a:cs typeface="Arial"/>
              </a:rPr>
              <a:t>from </a:t>
            </a:r>
            <a:r>
              <a:rPr sz="2100" spc="175" dirty="0">
                <a:latin typeface="Arial"/>
                <a:cs typeface="Arial"/>
              </a:rPr>
              <a:t>Apple </a:t>
            </a:r>
            <a:r>
              <a:rPr sz="2100" spc="135" dirty="0">
                <a:latin typeface="Arial"/>
                <a:cs typeface="Arial"/>
              </a:rPr>
              <a:t>for James </a:t>
            </a:r>
            <a:r>
              <a:rPr sz="2100" spc="120" dirty="0">
                <a:latin typeface="Arial"/>
                <a:cs typeface="Arial"/>
              </a:rPr>
              <a:t>Paige </a:t>
            </a:r>
            <a:r>
              <a:rPr sz="2100" spc="175" dirty="0">
                <a:latin typeface="Arial"/>
                <a:cs typeface="Arial"/>
              </a:rPr>
              <a:t>Learning</a:t>
            </a:r>
            <a:r>
              <a:rPr sz="2100" spc="100" dirty="0">
                <a:latin typeface="Arial"/>
                <a:cs typeface="Arial"/>
              </a:rPr>
              <a:t> </a:t>
            </a:r>
            <a:r>
              <a:rPr sz="2100" spc="125" dirty="0">
                <a:latin typeface="Arial"/>
                <a:cs typeface="Arial"/>
              </a:rPr>
              <a:t>Center</a:t>
            </a:r>
            <a:r>
              <a:rPr lang="en-US" sz="2100" spc="125" dirty="0">
                <a:latin typeface="Arial"/>
                <a:cs typeface="Arial"/>
              </a:rPr>
              <a:t>, Wheeling WV</a:t>
            </a:r>
            <a:r>
              <a:rPr sz="2100" spc="125" dirty="0">
                <a:latin typeface="Arial"/>
                <a:cs typeface="Arial"/>
              </a:rPr>
              <a:t>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634503" y="8723636"/>
            <a:ext cx="13716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450" dirty="0">
                <a:solidFill>
                  <a:srgbClr val="0D6937"/>
                </a:solidFill>
                <a:latin typeface="Century Gothic"/>
                <a:cs typeface="Century Gothic"/>
              </a:rPr>
              <a:t>199</a:t>
            </a:r>
            <a:r>
              <a:rPr sz="4000" b="1" spc="254" dirty="0">
                <a:solidFill>
                  <a:srgbClr val="0D6937"/>
                </a:solidFill>
                <a:latin typeface="Century Gothic"/>
                <a:cs typeface="Century Gothic"/>
              </a:rPr>
              <a:t>2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720064" y="6839648"/>
            <a:ext cx="6256020" cy="1663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1465" marR="5080" indent="-279400">
              <a:lnSpc>
                <a:spcPct val="128000"/>
              </a:lnSpc>
              <a:spcBef>
                <a:spcPts val="95"/>
              </a:spcBef>
              <a:buFont typeface="Arial"/>
              <a:buAutoNum type="arabicPeriod"/>
              <a:tabLst>
                <a:tab pos="366395" algn="l"/>
              </a:tabLst>
            </a:pPr>
            <a:r>
              <a:rPr dirty="0"/>
              <a:t>	</a:t>
            </a:r>
            <a:r>
              <a:rPr sz="2100" spc="170" dirty="0">
                <a:latin typeface="Arial"/>
                <a:cs typeface="Arial"/>
              </a:rPr>
              <a:t>Zenith </a:t>
            </a:r>
            <a:r>
              <a:rPr sz="2100" spc="185" dirty="0">
                <a:latin typeface="Arial"/>
                <a:cs typeface="Arial"/>
              </a:rPr>
              <a:t>Computer </a:t>
            </a:r>
            <a:r>
              <a:rPr sz="2100" spc="125" dirty="0">
                <a:latin typeface="Arial"/>
                <a:cs typeface="Arial"/>
              </a:rPr>
              <a:t>Masters </a:t>
            </a:r>
            <a:r>
              <a:rPr sz="2100" spc="140" dirty="0">
                <a:latin typeface="Arial"/>
                <a:cs typeface="Arial"/>
              </a:rPr>
              <a:t>of </a:t>
            </a:r>
            <a:r>
              <a:rPr sz="2100" spc="185" dirty="0">
                <a:latin typeface="Arial"/>
                <a:cs typeface="Arial"/>
              </a:rPr>
              <a:t>Innovation</a:t>
            </a:r>
            <a:r>
              <a:rPr sz="2100" spc="-125" dirty="0">
                <a:latin typeface="Arial"/>
                <a:cs typeface="Arial"/>
              </a:rPr>
              <a:t> </a:t>
            </a:r>
            <a:r>
              <a:rPr sz="2100" spc="125" dirty="0">
                <a:latin typeface="Arial"/>
                <a:cs typeface="Arial"/>
              </a:rPr>
              <a:t>1st  </a:t>
            </a:r>
            <a:r>
              <a:rPr sz="2100" spc="95" dirty="0">
                <a:latin typeface="Arial"/>
                <a:cs typeface="Arial"/>
              </a:rPr>
              <a:t>Place</a:t>
            </a:r>
            <a:r>
              <a:rPr lang="en-US" sz="2100" spc="95" dirty="0">
                <a:latin typeface="Arial"/>
                <a:cs typeface="Arial"/>
              </a:rPr>
              <a:t> (with advisee, Padma </a:t>
            </a:r>
            <a:r>
              <a:rPr lang="en-US" sz="2100" spc="95" dirty="0" err="1">
                <a:latin typeface="Arial"/>
                <a:cs typeface="Arial"/>
              </a:rPr>
              <a:t>Medury</a:t>
            </a:r>
            <a:r>
              <a:rPr lang="en-US" sz="2100" spc="95" dirty="0">
                <a:latin typeface="Arial"/>
                <a:cs typeface="Arial"/>
              </a:rPr>
              <a:t>)</a:t>
            </a:r>
            <a:r>
              <a:rPr sz="2100" spc="95" dirty="0">
                <a:latin typeface="Arial"/>
                <a:cs typeface="Arial"/>
              </a:rPr>
              <a:t>.</a:t>
            </a:r>
            <a:endParaRPr sz="2100" dirty="0">
              <a:latin typeface="Arial"/>
              <a:cs typeface="Arial"/>
            </a:endParaRPr>
          </a:p>
          <a:p>
            <a:pPr marL="291465" marR="165735" indent="-279400">
              <a:lnSpc>
                <a:spcPct val="128000"/>
              </a:lnSpc>
              <a:buFont typeface="Arial"/>
              <a:buAutoNum type="arabicPeriod"/>
              <a:tabLst>
                <a:tab pos="366395" algn="l"/>
              </a:tabLst>
            </a:pPr>
            <a:r>
              <a:rPr dirty="0"/>
              <a:t>	</a:t>
            </a:r>
            <a:r>
              <a:rPr sz="2100" spc="135" dirty="0">
                <a:latin typeface="Arial"/>
                <a:cs typeface="Arial"/>
              </a:rPr>
              <a:t>Edit </a:t>
            </a:r>
            <a:r>
              <a:rPr sz="2100" spc="150" dirty="0">
                <a:latin typeface="Arial"/>
                <a:cs typeface="Arial"/>
              </a:rPr>
              <a:t>special </a:t>
            </a:r>
            <a:r>
              <a:rPr sz="2100" spc="114" dirty="0">
                <a:latin typeface="Arial"/>
                <a:cs typeface="Arial"/>
              </a:rPr>
              <a:t>issue </a:t>
            </a:r>
            <a:r>
              <a:rPr sz="2100" spc="140" dirty="0">
                <a:latin typeface="Arial"/>
                <a:cs typeface="Arial"/>
              </a:rPr>
              <a:t>of </a:t>
            </a:r>
            <a:r>
              <a:rPr sz="2100" spc="170" dirty="0">
                <a:latin typeface="Arial"/>
                <a:cs typeface="Arial"/>
              </a:rPr>
              <a:t>Computers </a:t>
            </a:r>
            <a:r>
              <a:rPr sz="2100" spc="150" dirty="0">
                <a:latin typeface="Arial"/>
                <a:cs typeface="Arial"/>
              </a:rPr>
              <a:t>in</a:t>
            </a:r>
            <a:r>
              <a:rPr sz="2100" spc="-75" dirty="0">
                <a:latin typeface="Arial"/>
                <a:cs typeface="Arial"/>
              </a:rPr>
              <a:t> </a:t>
            </a:r>
            <a:r>
              <a:rPr sz="2100" spc="180" dirty="0">
                <a:latin typeface="Arial"/>
                <a:cs typeface="Arial"/>
              </a:rPr>
              <a:t>Human  </a:t>
            </a:r>
            <a:r>
              <a:rPr sz="2100" spc="145" dirty="0">
                <a:latin typeface="Arial"/>
                <a:cs typeface="Arial"/>
              </a:rPr>
              <a:t>Behavior </a:t>
            </a:r>
            <a:r>
              <a:rPr sz="2100" spc="180" dirty="0">
                <a:latin typeface="Arial"/>
                <a:cs typeface="Arial"/>
              </a:rPr>
              <a:t>on </a:t>
            </a:r>
            <a:r>
              <a:rPr sz="2100" spc="170" dirty="0">
                <a:latin typeface="Arial"/>
                <a:cs typeface="Arial"/>
              </a:rPr>
              <a:t>Computers </a:t>
            </a:r>
            <a:r>
              <a:rPr sz="1950" spc="215" dirty="0">
                <a:latin typeface="Gill Sans MT"/>
                <a:cs typeface="Gill Sans MT"/>
              </a:rPr>
              <a:t>&amp;</a:t>
            </a:r>
            <a:r>
              <a:rPr sz="1950" spc="-25" dirty="0">
                <a:latin typeface="Gill Sans MT"/>
                <a:cs typeface="Gill Sans MT"/>
              </a:rPr>
              <a:t> </a:t>
            </a:r>
            <a:r>
              <a:rPr sz="2100" spc="165" dirty="0">
                <a:latin typeface="Arial"/>
                <a:cs typeface="Arial"/>
              </a:rPr>
              <a:t>Writing.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3319712" y="9487962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225665" y="9390983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021079" y="9487962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27033" y="9390983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A04ACDA5-AFC0-40CB-BB3F-878499F186ED}"/>
              </a:ext>
            </a:extLst>
          </p:cNvPr>
          <p:cNvSpPr/>
          <p:nvPr/>
        </p:nvSpPr>
        <p:spPr>
          <a:xfrm rot="10800000">
            <a:off x="832345" y="6388694"/>
            <a:ext cx="4266321" cy="3861242"/>
          </a:xfrm>
          <a:prstGeom prst="arc">
            <a:avLst>
              <a:gd name="adj1" fmla="val 16086438"/>
              <a:gd name="adj2" fmla="val 5460135"/>
            </a:avLst>
          </a:prstGeom>
          <a:ln w="76200">
            <a:solidFill>
              <a:srgbClr val="0099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A003FEEF-9545-43C2-8980-6066C6E67304}"/>
              </a:ext>
            </a:extLst>
          </p:cNvPr>
          <p:cNvSpPr/>
          <p:nvPr/>
        </p:nvSpPr>
        <p:spPr>
          <a:xfrm>
            <a:off x="13030201" y="1818525"/>
            <a:ext cx="4547585" cy="4570135"/>
          </a:xfrm>
          <a:prstGeom prst="arc">
            <a:avLst>
              <a:gd name="adj1" fmla="val 16086438"/>
              <a:gd name="adj2" fmla="val 5460135"/>
            </a:avLst>
          </a:prstGeom>
          <a:ln w="66675">
            <a:solidFill>
              <a:srgbClr val="0099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77056" y="1494677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880603" y="2163157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860152" y="1496803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763699" y="2165283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03466" y="5823071"/>
            <a:ext cx="0" cy="730250"/>
          </a:xfrm>
          <a:custGeom>
            <a:avLst/>
            <a:gdLst/>
            <a:ahLst/>
            <a:cxnLst/>
            <a:rect l="l" t="t" r="r" b="b"/>
            <a:pathLst>
              <a:path h="730250">
                <a:moveTo>
                  <a:pt x="0" y="0"/>
                </a:moveTo>
                <a:lnTo>
                  <a:pt x="0" y="730058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07013" y="6459609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767161" y="9765778"/>
            <a:ext cx="4523740" cy="0"/>
          </a:xfrm>
          <a:custGeom>
            <a:avLst/>
            <a:gdLst/>
            <a:ahLst/>
            <a:cxnLst/>
            <a:rect l="l" t="t" r="r" b="b"/>
            <a:pathLst>
              <a:path w="4523740">
                <a:moveTo>
                  <a:pt x="0" y="0"/>
                </a:moveTo>
                <a:lnTo>
                  <a:pt x="4523226" y="0"/>
                </a:lnTo>
              </a:path>
            </a:pathLst>
          </a:custGeom>
          <a:ln w="47624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69387" y="9765778"/>
            <a:ext cx="11040745" cy="0"/>
          </a:xfrm>
          <a:custGeom>
            <a:avLst/>
            <a:gdLst/>
            <a:ahLst/>
            <a:cxnLst/>
            <a:rect l="l" t="t" r="r" b="b"/>
            <a:pathLst>
              <a:path w="11040744">
                <a:moveTo>
                  <a:pt x="0" y="0"/>
                </a:moveTo>
                <a:lnTo>
                  <a:pt x="11040622" y="0"/>
                </a:lnTo>
              </a:path>
            </a:pathLst>
          </a:custGeom>
          <a:ln w="76200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45072" y="5784971"/>
            <a:ext cx="12877800" cy="0"/>
          </a:xfrm>
          <a:custGeom>
            <a:avLst/>
            <a:gdLst/>
            <a:ahLst/>
            <a:cxnLst/>
            <a:rect l="l" t="t" r="r" b="b"/>
            <a:pathLst>
              <a:path w="12877800">
                <a:moveTo>
                  <a:pt x="0" y="0"/>
                </a:moveTo>
                <a:lnTo>
                  <a:pt x="12877799" y="0"/>
                </a:lnTo>
              </a:path>
            </a:pathLst>
          </a:custGeom>
          <a:ln w="7619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36385" y="2275608"/>
            <a:ext cx="3265170" cy="2199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0905">
              <a:lnSpc>
                <a:spcPct val="100000"/>
              </a:lnSpc>
              <a:spcBef>
                <a:spcPts val="100"/>
              </a:spcBef>
            </a:pPr>
            <a:r>
              <a:rPr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1993</a:t>
            </a:r>
            <a:endParaRPr sz="4000" dirty="0">
              <a:latin typeface="Century Gothic"/>
              <a:cs typeface="Century Gothic"/>
            </a:endParaRPr>
          </a:p>
          <a:p>
            <a:pPr marR="21590" algn="ctr">
              <a:lnSpc>
                <a:spcPct val="100000"/>
              </a:lnSpc>
              <a:spcBef>
                <a:spcPts val="120"/>
              </a:spcBef>
            </a:pPr>
            <a:r>
              <a:rPr sz="2100" spc="195" dirty="0">
                <a:latin typeface="Arial"/>
                <a:cs typeface="Arial"/>
              </a:rPr>
              <a:t>Founded </a:t>
            </a:r>
            <a:r>
              <a:rPr sz="2100" spc="165" dirty="0">
                <a:latin typeface="Arial"/>
                <a:cs typeface="Arial"/>
              </a:rPr>
              <a:t>the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spc="185" dirty="0">
                <a:latin typeface="Arial"/>
                <a:cs typeface="Arial"/>
              </a:rPr>
              <a:t>Computer</a:t>
            </a:r>
            <a:endParaRPr sz="2100" dirty="0">
              <a:latin typeface="Arial"/>
              <a:cs typeface="Arial"/>
            </a:endParaRPr>
          </a:p>
          <a:p>
            <a:pPr marL="57150" marR="5080" indent="73660" algn="ctr">
              <a:lnSpc>
                <a:spcPct val="128000"/>
              </a:lnSpc>
            </a:pPr>
            <a:r>
              <a:rPr sz="2100" spc="185" dirty="0">
                <a:latin typeface="Arial"/>
                <a:cs typeface="Arial"/>
              </a:rPr>
              <a:t>Conferencing </a:t>
            </a:r>
            <a:r>
              <a:rPr sz="1950" spc="215" dirty="0">
                <a:latin typeface="Gill Sans MT"/>
                <a:cs typeface="Gill Sans MT"/>
              </a:rPr>
              <a:t>&amp;</a:t>
            </a:r>
            <a:r>
              <a:rPr sz="1950" spc="15" dirty="0">
                <a:latin typeface="Gill Sans MT"/>
                <a:cs typeface="Gill Sans MT"/>
              </a:rPr>
              <a:t> </a:t>
            </a:r>
            <a:r>
              <a:rPr sz="2100" spc="165" dirty="0">
                <a:latin typeface="Arial"/>
                <a:cs typeface="Arial"/>
              </a:rPr>
              <a:t>Collab  </a:t>
            </a:r>
            <a:r>
              <a:rPr sz="2100" spc="185" dirty="0">
                <a:latin typeface="Arial"/>
                <a:cs typeface="Arial"/>
              </a:rPr>
              <a:t>Writing </a:t>
            </a:r>
            <a:r>
              <a:rPr sz="1950" spc="135" dirty="0">
                <a:latin typeface="Gill Sans MT"/>
                <a:cs typeface="Gill Sans MT"/>
              </a:rPr>
              <a:t>(</a:t>
            </a:r>
            <a:r>
              <a:rPr sz="2100" spc="135" dirty="0">
                <a:latin typeface="Arial"/>
                <a:cs typeface="Arial"/>
              </a:rPr>
              <a:t>CCCW</a:t>
            </a:r>
            <a:r>
              <a:rPr sz="1950" spc="135" dirty="0">
                <a:latin typeface="Gill Sans MT"/>
                <a:cs typeface="Gill Sans MT"/>
              </a:rPr>
              <a:t>) </a:t>
            </a:r>
            <a:r>
              <a:rPr sz="2100" spc="160" dirty="0">
                <a:latin typeface="Arial"/>
                <a:cs typeface="Arial"/>
              </a:rPr>
              <a:t>Group  </a:t>
            </a:r>
            <a:r>
              <a:rPr sz="2100" spc="105" dirty="0">
                <a:latin typeface="Arial"/>
                <a:cs typeface="Arial"/>
              </a:rPr>
              <a:t>at</a:t>
            </a:r>
            <a:r>
              <a:rPr sz="2100" spc="100" dirty="0">
                <a:latin typeface="Arial"/>
                <a:cs typeface="Arial"/>
              </a:rPr>
              <a:t> </a:t>
            </a:r>
            <a:r>
              <a:rPr sz="2100" spc="30" dirty="0">
                <a:latin typeface="Arial"/>
                <a:cs typeface="Arial"/>
              </a:rPr>
              <a:t>IU.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35433" y="2036182"/>
            <a:ext cx="2695575" cy="2143760"/>
          </a:xfrm>
          <a:prstGeom prst="rect">
            <a:avLst/>
          </a:prstGeom>
        </p:spPr>
        <p:txBody>
          <a:bodyPr vert="horz" wrap="square" lIns="0" tIns="252095" rIns="0" bIns="0" rtlCol="0">
            <a:spAutoFit/>
          </a:bodyPr>
          <a:lstStyle/>
          <a:p>
            <a:pPr marL="619760">
              <a:lnSpc>
                <a:spcPct val="100000"/>
              </a:lnSpc>
              <a:spcBef>
                <a:spcPts val="1985"/>
              </a:spcBef>
            </a:pPr>
            <a:r>
              <a:rPr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1994</a:t>
            </a:r>
            <a:endParaRPr sz="4000" dirty="0">
              <a:latin typeface="Century Gothic"/>
              <a:cs typeface="Century Gothic"/>
            </a:endParaRPr>
          </a:p>
          <a:p>
            <a:pPr marL="12700" marR="5080" algn="ctr">
              <a:lnSpc>
                <a:spcPct val="128000"/>
              </a:lnSpc>
              <a:spcBef>
                <a:spcPts val="315"/>
              </a:spcBef>
            </a:pPr>
            <a:r>
              <a:rPr sz="2100" spc="105" dirty="0">
                <a:latin typeface="Arial"/>
                <a:cs typeface="Arial"/>
              </a:rPr>
              <a:t>First </a:t>
            </a:r>
            <a:r>
              <a:rPr sz="2100" spc="200" dirty="0">
                <a:latin typeface="Arial"/>
                <a:cs typeface="Arial"/>
              </a:rPr>
              <a:t>publication</a:t>
            </a:r>
            <a:r>
              <a:rPr sz="2100" spc="60" dirty="0">
                <a:latin typeface="Arial"/>
                <a:cs typeface="Arial"/>
              </a:rPr>
              <a:t> </a:t>
            </a:r>
            <a:r>
              <a:rPr sz="2100" spc="180" dirty="0">
                <a:latin typeface="Arial"/>
                <a:cs typeface="Arial"/>
              </a:rPr>
              <a:t>on  </a:t>
            </a:r>
            <a:r>
              <a:rPr sz="2100" spc="175" dirty="0">
                <a:latin typeface="Arial"/>
                <a:cs typeface="Arial"/>
              </a:rPr>
              <a:t>cooperative  </a:t>
            </a:r>
            <a:r>
              <a:rPr sz="2100" spc="165" dirty="0">
                <a:latin typeface="Arial"/>
                <a:cs typeface="Arial"/>
              </a:rPr>
              <a:t>hypermedia.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11425" y="2036182"/>
            <a:ext cx="3658870" cy="2962910"/>
          </a:xfrm>
          <a:prstGeom prst="rect">
            <a:avLst/>
          </a:prstGeom>
        </p:spPr>
        <p:txBody>
          <a:bodyPr vert="horz" wrap="square" lIns="0" tIns="252095" rIns="0" bIns="0" rtlCol="0">
            <a:spAutoFit/>
          </a:bodyPr>
          <a:lstStyle/>
          <a:p>
            <a:pPr marL="1109980">
              <a:lnSpc>
                <a:spcPct val="100000"/>
              </a:lnSpc>
              <a:spcBef>
                <a:spcPts val="1985"/>
              </a:spcBef>
            </a:pPr>
            <a:r>
              <a:rPr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1995</a:t>
            </a:r>
            <a:endParaRPr sz="4000">
              <a:latin typeface="Century Gothic"/>
              <a:cs typeface="Century Gothic"/>
            </a:endParaRPr>
          </a:p>
          <a:p>
            <a:pPr marL="12700" marR="5080" algn="ctr">
              <a:lnSpc>
                <a:spcPct val="128000"/>
              </a:lnSpc>
              <a:spcBef>
                <a:spcPts val="315"/>
              </a:spcBef>
            </a:pPr>
            <a:r>
              <a:rPr sz="2100" spc="140" dirty="0">
                <a:latin typeface="Arial"/>
                <a:cs typeface="Arial"/>
              </a:rPr>
              <a:t>Presented </a:t>
            </a:r>
            <a:r>
              <a:rPr sz="2100" spc="120" dirty="0">
                <a:latin typeface="Arial"/>
                <a:cs typeface="Arial"/>
              </a:rPr>
              <a:t>CCCW</a:t>
            </a:r>
            <a:r>
              <a:rPr sz="2100" spc="35" dirty="0">
                <a:latin typeface="Arial"/>
                <a:cs typeface="Arial"/>
              </a:rPr>
              <a:t> </a:t>
            </a:r>
            <a:r>
              <a:rPr sz="2100" spc="135" dirty="0">
                <a:latin typeface="Arial"/>
                <a:cs typeface="Arial"/>
              </a:rPr>
              <a:t>research  </a:t>
            </a:r>
            <a:r>
              <a:rPr sz="2100" spc="105" dirty="0">
                <a:latin typeface="Arial"/>
                <a:cs typeface="Arial"/>
              </a:rPr>
              <a:t>at </a:t>
            </a:r>
            <a:r>
              <a:rPr sz="2100" spc="155" dirty="0">
                <a:latin typeface="Arial"/>
                <a:cs typeface="Arial"/>
              </a:rPr>
              <a:t>my </a:t>
            </a:r>
            <a:r>
              <a:rPr sz="2100" spc="125" dirty="0">
                <a:latin typeface="Arial"/>
                <a:cs typeface="Arial"/>
              </a:rPr>
              <a:t>first </a:t>
            </a:r>
            <a:r>
              <a:rPr sz="2100" spc="185" dirty="0">
                <a:latin typeface="Arial"/>
                <a:cs typeface="Arial"/>
              </a:rPr>
              <a:t>invited </a:t>
            </a:r>
            <a:r>
              <a:rPr sz="2100" spc="165" dirty="0">
                <a:latin typeface="Arial"/>
                <a:cs typeface="Arial"/>
              </a:rPr>
              <a:t>plenary  </a:t>
            </a:r>
            <a:r>
              <a:rPr sz="2100" spc="105" dirty="0">
                <a:latin typeface="Arial"/>
                <a:cs typeface="Arial"/>
              </a:rPr>
              <a:t>session: </a:t>
            </a:r>
            <a:r>
              <a:rPr sz="2100" spc="145" dirty="0">
                <a:latin typeface="Arial"/>
                <a:cs typeface="Arial"/>
              </a:rPr>
              <a:t>The </a:t>
            </a:r>
            <a:r>
              <a:rPr sz="2100" spc="175" dirty="0">
                <a:latin typeface="Arial"/>
                <a:cs typeface="Arial"/>
              </a:rPr>
              <a:t>inaugural  </a:t>
            </a:r>
            <a:r>
              <a:rPr sz="2100" spc="85" dirty="0">
                <a:latin typeface="Arial"/>
                <a:cs typeface="Arial"/>
              </a:rPr>
              <a:t>CSCL </a:t>
            </a:r>
            <a:r>
              <a:rPr sz="2100" spc="150" dirty="0">
                <a:latin typeface="Arial"/>
                <a:cs typeface="Arial"/>
              </a:rPr>
              <a:t>Conference,  </a:t>
            </a:r>
            <a:r>
              <a:rPr sz="2100" spc="185" dirty="0">
                <a:latin typeface="Arial"/>
                <a:cs typeface="Arial"/>
              </a:rPr>
              <a:t>Bloomington,</a:t>
            </a:r>
            <a:r>
              <a:rPr sz="2100" spc="100" dirty="0">
                <a:latin typeface="Arial"/>
                <a:cs typeface="Arial"/>
              </a:rPr>
              <a:t> </a:t>
            </a:r>
            <a:r>
              <a:rPr sz="2100" spc="55" dirty="0">
                <a:latin typeface="Arial"/>
                <a:cs typeface="Arial"/>
              </a:rPr>
              <a:t>IN.</a:t>
            </a:r>
            <a:endParaRPr sz="2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348922" y="2036182"/>
            <a:ext cx="4867910" cy="3372485"/>
          </a:xfrm>
          <a:prstGeom prst="rect">
            <a:avLst/>
          </a:prstGeom>
        </p:spPr>
        <p:txBody>
          <a:bodyPr vert="horz" wrap="square" lIns="0" tIns="252095" rIns="0" bIns="0" rtlCol="0">
            <a:spAutoFit/>
          </a:bodyPr>
          <a:lstStyle/>
          <a:p>
            <a:pPr marL="716915">
              <a:lnSpc>
                <a:spcPct val="100000"/>
              </a:lnSpc>
              <a:spcBef>
                <a:spcPts val="1985"/>
              </a:spcBef>
            </a:pPr>
            <a:r>
              <a:rPr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1996</a:t>
            </a:r>
            <a:endParaRPr sz="4000" dirty="0">
              <a:latin typeface="Century Gothic"/>
              <a:cs typeface="Century Gothic"/>
            </a:endParaRPr>
          </a:p>
          <a:p>
            <a:pPr marL="291465" marR="5080" indent="-279400">
              <a:lnSpc>
                <a:spcPct val="128000"/>
              </a:lnSpc>
              <a:spcBef>
                <a:spcPts val="315"/>
              </a:spcBef>
              <a:buAutoNum type="arabicPeriod"/>
              <a:tabLst>
                <a:tab pos="292100" algn="l"/>
              </a:tabLst>
            </a:pPr>
            <a:r>
              <a:rPr sz="2100" spc="165" dirty="0">
                <a:latin typeface="Arial"/>
                <a:cs typeface="Arial"/>
              </a:rPr>
              <a:t>Named </a:t>
            </a:r>
            <a:r>
              <a:rPr sz="2100" spc="125" dirty="0">
                <a:latin typeface="Arial"/>
                <a:cs typeface="Arial"/>
              </a:rPr>
              <a:t>first </a:t>
            </a:r>
            <a:r>
              <a:rPr sz="1950" spc="180" dirty="0">
                <a:latin typeface="Gill Sans MT"/>
                <a:cs typeface="Gill Sans MT"/>
              </a:rPr>
              <a:t>(</a:t>
            </a:r>
            <a:r>
              <a:rPr sz="2100" spc="180" dirty="0">
                <a:latin typeface="Arial"/>
                <a:cs typeface="Arial"/>
              </a:rPr>
              <a:t>only only</a:t>
            </a:r>
            <a:r>
              <a:rPr sz="1950" spc="180" dirty="0">
                <a:latin typeface="Gill Sans MT"/>
                <a:cs typeface="Gill Sans MT"/>
              </a:rPr>
              <a:t>) </a:t>
            </a:r>
            <a:r>
              <a:rPr sz="1950" spc="160" dirty="0">
                <a:latin typeface="Gill Sans MT"/>
                <a:cs typeface="Gill Sans MT"/>
              </a:rPr>
              <a:t>“</a:t>
            </a:r>
            <a:r>
              <a:rPr sz="2100" spc="160" dirty="0">
                <a:latin typeface="Arial"/>
                <a:cs typeface="Arial"/>
              </a:rPr>
              <a:t>Faculty  </a:t>
            </a:r>
            <a:r>
              <a:rPr sz="2100" spc="170" dirty="0">
                <a:latin typeface="Arial"/>
                <a:cs typeface="Arial"/>
              </a:rPr>
              <a:t>Fellow </a:t>
            </a:r>
            <a:r>
              <a:rPr sz="2100" spc="135" dirty="0">
                <a:latin typeface="Arial"/>
                <a:cs typeface="Arial"/>
              </a:rPr>
              <a:t>for </a:t>
            </a:r>
            <a:r>
              <a:rPr sz="2100" spc="200" dirty="0">
                <a:latin typeface="Arial"/>
                <a:cs typeface="Arial"/>
              </a:rPr>
              <a:t>Technology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spc="120" dirty="0">
                <a:latin typeface="Arial"/>
                <a:cs typeface="Arial"/>
              </a:rPr>
              <a:t>Research</a:t>
            </a:r>
            <a:r>
              <a:rPr sz="1950" spc="120" dirty="0">
                <a:latin typeface="Gill Sans MT"/>
                <a:cs typeface="Gill Sans MT"/>
              </a:rPr>
              <a:t>”  </a:t>
            </a:r>
            <a:r>
              <a:rPr sz="2100" spc="150" dirty="0">
                <a:latin typeface="Arial"/>
                <a:cs typeface="Arial"/>
              </a:rPr>
              <a:t>in </a:t>
            </a:r>
            <a:r>
              <a:rPr sz="2100" spc="165" dirty="0">
                <a:latin typeface="Arial"/>
                <a:cs typeface="Arial"/>
              </a:rPr>
              <a:t>the </a:t>
            </a:r>
            <a:r>
              <a:rPr sz="2100" spc="45" dirty="0">
                <a:latin typeface="Arial"/>
                <a:cs typeface="Arial"/>
              </a:rPr>
              <a:t>IU </a:t>
            </a:r>
            <a:r>
              <a:rPr sz="2100" spc="114" dirty="0">
                <a:latin typeface="Arial"/>
                <a:cs typeface="Arial"/>
              </a:rPr>
              <a:t>Sch </a:t>
            </a:r>
            <a:r>
              <a:rPr sz="2100" spc="140" dirty="0">
                <a:latin typeface="Arial"/>
                <a:cs typeface="Arial"/>
              </a:rPr>
              <a:t>of </a:t>
            </a:r>
            <a:r>
              <a:rPr sz="2100" spc="175" dirty="0">
                <a:latin typeface="Arial"/>
                <a:cs typeface="Arial"/>
              </a:rPr>
              <a:t>Education</a:t>
            </a:r>
            <a:r>
              <a:rPr sz="2100" dirty="0">
                <a:latin typeface="Arial"/>
                <a:cs typeface="Arial"/>
              </a:rPr>
              <a:t> </a:t>
            </a:r>
            <a:r>
              <a:rPr sz="2100" spc="145" dirty="0">
                <a:latin typeface="Arial"/>
                <a:cs typeface="Arial"/>
              </a:rPr>
              <a:t>Center  </a:t>
            </a:r>
            <a:r>
              <a:rPr sz="2100" spc="135" dirty="0">
                <a:latin typeface="Arial"/>
                <a:cs typeface="Arial"/>
              </a:rPr>
              <a:t>for </a:t>
            </a:r>
            <a:r>
              <a:rPr sz="2100" spc="145" dirty="0">
                <a:latin typeface="Arial"/>
                <a:cs typeface="Arial"/>
              </a:rPr>
              <a:t>Excellence </a:t>
            </a:r>
            <a:r>
              <a:rPr sz="2100" spc="140" dirty="0">
                <a:latin typeface="Arial"/>
                <a:cs typeface="Arial"/>
              </a:rPr>
              <a:t>of </a:t>
            </a:r>
            <a:r>
              <a:rPr sz="2100" spc="155" dirty="0">
                <a:latin typeface="Arial"/>
                <a:cs typeface="Arial"/>
              </a:rPr>
              <a:t>Educ</a:t>
            </a:r>
            <a:r>
              <a:rPr sz="2100" spc="10" dirty="0">
                <a:latin typeface="Arial"/>
                <a:cs typeface="Arial"/>
              </a:rPr>
              <a:t> </a:t>
            </a:r>
            <a:r>
              <a:rPr sz="1950" spc="60" dirty="0">
                <a:latin typeface="Gill Sans MT"/>
                <a:cs typeface="Gill Sans MT"/>
              </a:rPr>
              <a:t>(</a:t>
            </a:r>
            <a:r>
              <a:rPr sz="2100" spc="60" dirty="0">
                <a:latin typeface="Arial"/>
                <a:cs typeface="Arial"/>
              </a:rPr>
              <a:t>CEE</a:t>
            </a:r>
            <a:r>
              <a:rPr sz="1950" spc="60" dirty="0">
                <a:latin typeface="Gill Sans MT"/>
                <a:cs typeface="Gill Sans MT"/>
              </a:rPr>
              <a:t>)</a:t>
            </a:r>
            <a:r>
              <a:rPr sz="2100" spc="60" dirty="0">
                <a:latin typeface="Arial"/>
                <a:cs typeface="Arial"/>
              </a:rPr>
              <a:t>.</a:t>
            </a:r>
            <a:endParaRPr sz="2100" dirty="0">
              <a:latin typeface="Arial"/>
              <a:cs typeface="Arial"/>
            </a:endParaRPr>
          </a:p>
          <a:p>
            <a:pPr marL="291465" marR="770890" indent="-279400">
              <a:lnSpc>
                <a:spcPct val="128000"/>
              </a:lnSpc>
              <a:buAutoNum type="arabicPeriod"/>
              <a:tabLst>
                <a:tab pos="292100" algn="l"/>
              </a:tabLst>
            </a:pPr>
            <a:r>
              <a:rPr sz="2100" spc="175" dirty="0">
                <a:latin typeface="Arial"/>
                <a:cs typeface="Arial"/>
              </a:rPr>
              <a:t>Publication </a:t>
            </a:r>
            <a:r>
              <a:rPr sz="2100" spc="180" dirty="0">
                <a:latin typeface="Arial"/>
                <a:cs typeface="Arial"/>
              </a:rPr>
              <a:t>on </a:t>
            </a:r>
            <a:r>
              <a:rPr sz="2100" spc="215" dirty="0">
                <a:latin typeface="Arial"/>
                <a:cs typeface="Arial"/>
              </a:rPr>
              <a:t>combining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105" dirty="0">
                <a:latin typeface="Arial"/>
                <a:cs typeface="Arial"/>
              </a:rPr>
              <a:t>2  </a:t>
            </a:r>
            <a:r>
              <a:rPr sz="2100" spc="190" dirty="0">
                <a:latin typeface="Arial"/>
                <a:cs typeface="Arial"/>
              </a:rPr>
              <a:t>videoconf</a:t>
            </a:r>
            <a:r>
              <a:rPr lang="en-US" sz="2100" spc="105" dirty="0">
                <a:latin typeface="Arial"/>
                <a:cs typeface="Arial"/>
              </a:rPr>
              <a:t>erencing </a:t>
            </a:r>
            <a:r>
              <a:rPr sz="2100" spc="105" dirty="0">
                <a:latin typeface="Arial"/>
                <a:cs typeface="Arial"/>
              </a:rPr>
              <a:t>systems.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80186" y="6576314"/>
            <a:ext cx="7966075" cy="29935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9375">
              <a:lnSpc>
                <a:spcPct val="100000"/>
              </a:lnSpc>
              <a:spcBef>
                <a:spcPts val="100"/>
              </a:spcBef>
            </a:pPr>
            <a:r>
              <a:rPr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1997</a:t>
            </a:r>
            <a:endParaRPr sz="4000" dirty="0">
              <a:latin typeface="Century Gothic"/>
              <a:cs typeface="Century Gothic"/>
            </a:endParaRPr>
          </a:p>
          <a:p>
            <a:pPr marL="240665" indent="-228600">
              <a:lnSpc>
                <a:spcPct val="100000"/>
              </a:lnSpc>
              <a:spcBef>
                <a:spcPts val="130"/>
              </a:spcBef>
              <a:buAutoNum type="arabicPeriod"/>
              <a:tabLst>
                <a:tab pos="241300" algn="l"/>
              </a:tabLst>
            </a:pPr>
            <a:r>
              <a:rPr spc="130" dirty="0">
                <a:latin typeface="Arial"/>
                <a:cs typeface="Arial"/>
              </a:rPr>
              <a:t>Proffitt </a:t>
            </a:r>
            <a:r>
              <a:rPr spc="95" dirty="0">
                <a:latin typeface="Arial"/>
                <a:cs typeface="Arial"/>
              </a:rPr>
              <a:t>Grant, </a:t>
            </a:r>
            <a:r>
              <a:rPr spc="160" dirty="0">
                <a:latin typeface="Arial"/>
                <a:cs typeface="Arial"/>
              </a:rPr>
              <a:t>Web Conferencing </a:t>
            </a:r>
            <a:r>
              <a:rPr spc="120" dirty="0">
                <a:latin typeface="Arial"/>
                <a:cs typeface="Arial"/>
              </a:rPr>
              <a:t>for </a:t>
            </a:r>
            <a:r>
              <a:rPr spc="110" dirty="0">
                <a:latin typeface="Arial"/>
                <a:cs typeface="Arial"/>
              </a:rPr>
              <a:t>Preservice </a:t>
            </a:r>
            <a:r>
              <a:rPr spc="135" dirty="0">
                <a:latin typeface="Arial"/>
                <a:cs typeface="Arial"/>
              </a:rPr>
              <a:t>Teacher</a:t>
            </a:r>
            <a:r>
              <a:rPr spc="-105" dirty="0">
                <a:latin typeface="Arial"/>
                <a:cs typeface="Arial"/>
              </a:rPr>
              <a:t> </a:t>
            </a:r>
            <a:r>
              <a:rPr spc="85" dirty="0">
                <a:latin typeface="Arial"/>
                <a:cs typeface="Arial"/>
              </a:rPr>
              <a:t>Ed</a:t>
            </a:r>
            <a:r>
              <a:rPr lang="en-US" spc="85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240665" marR="5080" indent="-228600">
              <a:lnSpc>
                <a:spcPct val="132400"/>
              </a:lnSpc>
              <a:buAutoNum type="arabicPeriod"/>
              <a:tabLst>
                <a:tab pos="241300" algn="l"/>
              </a:tabLst>
            </a:pPr>
            <a:r>
              <a:rPr b="1" spc="135" dirty="0">
                <a:latin typeface="Arial"/>
                <a:cs typeface="Arial"/>
              </a:rPr>
              <a:t>Visiting </a:t>
            </a:r>
            <a:r>
              <a:rPr b="1" spc="110" dirty="0">
                <a:latin typeface="Arial"/>
                <a:cs typeface="Arial"/>
              </a:rPr>
              <a:t>Scholar</a:t>
            </a:r>
            <a:r>
              <a:rPr spc="110" dirty="0">
                <a:latin typeface="Arial"/>
                <a:cs typeface="Arial"/>
              </a:rPr>
              <a:t>, </a:t>
            </a:r>
            <a:r>
              <a:rPr spc="135" dirty="0">
                <a:latin typeface="Arial"/>
                <a:cs typeface="Arial"/>
              </a:rPr>
              <a:t>May 1997, </a:t>
            </a:r>
            <a:r>
              <a:rPr spc="130" dirty="0">
                <a:latin typeface="Arial"/>
                <a:cs typeface="Arial"/>
              </a:rPr>
              <a:t>Univ</a:t>
            </a:r>
            <a:r>
              <a:rPr lang="en-US" spc="130" dirty="0">
                <a:latin typeface="Arial"/>
                <a:cs typeface="Arial"/>
              </a:rPr>
              <a:t>.</a:t>
            </a:r>
            <a:r>
              <a:rPr spc="130" dirty="0">
                <a:latin typeface="Arial"/>
                <a:cs typeface="Arial"/>
              </a:rPr>
              <a:t> </a:t>
            </a:r>
            <a:r>
              <a:rPr spc="120" dirty="0">
                <a:latin typeface="Arial"/>
                <a:cs typeface="Arial"/>
              </a:rPr>
              <a:t>of </a:t>
            </a:r>
            <a:r>
              <a:rPr spc="114" dirty="0">
                <a:latin typeface="Arial"/>
                <a:cs typeface="Arial"/>
              </a:rPr>
              <a:t>Oulu, </a:t>
            </a:r>
            <a:r>
              <a:rPr spc="150" dirty="0">
                <a:latin typeface="Arial"/>
                <a:cs typeface="Arial"/>
              </a:rPr>
              <a:t>Finland </a:t>
            </a:r>
            <a:r>
              <a:rPr sz="1600" spc="110" dirty="0">
                <a:latin typeface="Gill Sans MT"/>
                <a:cs typeface="Gill Sans MT"/>
              </a:rPr>
              <a:t>(</a:t>
            </a:r>
            <a:r>
              <a:rPr sz="1700" b="1" spc="110" dirty="0">
                <a:latin typeface="Arial"/>
                <a:cs typeface="Arial"/>
              </a:rPr>
              <a:t>also</a:t>
            </a:r>
            <a:r>
              <a:rPr lang="en-US" sz="1700" b="1" spc="110" dirty="0">
                <a:latin typeface="Arial"/>
                <a:cs typeface="Arial"/>
              </a:rPr>
              <a:t> a visiting scholar at:</a:t>
            </a:r>
            <a:r>
              <a:rPr sz="1700" b="1" spc="110" dirty="0">
                <a:latin typeface="Arial"/>
                <a:cs typeface="Arial"/>
              </a:rPr>
              <a:t> </a:t>
            </a:r>
            <a:r>
              <a:rPr sz="1700" spc="135" dirty="0">
                <a:latin typeface="Arial"/>
                <a:cs typeface="Arial"/>
              </a:rPr>
              <a:t>Simon  </a:t>
            </a:r>
            <a:r>
              <a:rPr sz="1700" spc="75" dirty="0">
                <a:latin typeface="Arial"/>
                <a:cs typeface="Arial"/>
              </a:rPr>
              <a:t>Fraser, </a:t>
            </a:r>
            <a:r>
              <a:rPr sz="1700" spc="114" dirty="0">
                <a:latin typeface="Arial"/>
                <a:cs typeface="Arial"/>
              </a:rPr>
              <a:t>Canada, </a:t>
            </a:r>
            <a:r>
              <a:rPr sz="1700" spc="155" dirty="0">
                <a:latin typeface="Arial"/>
                <a:cs typeface="Arial"/>
              </a:rPr>
              <a:t>1998</a:t>
            </a:r>
            <a:r>
              <a:rPr sz="1600" spc="155" dirty="0">
                <a:latin typeface="Gill Sans MT"/>
                <a:cs typeface="Gill Sans MT"/>
              </a:rPr>
              <a:t>; </a:t>
            </a:r>
            <a:r>
              <a:rPr sz="1700" spc="5" dirty="0">
                <a:latin typeface="Arial"/>
                <a:cs typeface="Arial"/>
              </a:rPr>
              <a:t>U. </a:t>
            </a:r>
            <a:r>
              <a:rPr sz="1700" spc="120" dirty="0">
                <a:latin typeface="Arial"/>
                <a:cs typeface="Arial"/>
              </a:rPr>
              <a:t>of </a:t>
            </a:r>
            <a:r>
              <a:rPr sz="1700" spc="130" dirty="0">
                <a:latin typeface="Arial"/>
                <a:cs typeface="Arial"/>
              </a:rPr>
              <a:t>Newcastle, </a:t>
            </a:r>
            <a:r>
              <a:rPr sz="1700" spc="110" dirty="0">
                <a:latin typeface="Arial"/>
                <a:cs typeface="Arial"/>
              </a:rPr>
              <a:t>Australia, </a:t>
            </a:r>
            <a:r>
              <a:rPr sz="1700" spc="155" dirty="0">
                <a:latin typeface="Arial"/>
                <a:cs typeface="Arial"/>
              </a:rPr>
              <a:t>1999</a:t>
            </a:r>
            <a:r>
              <a:rPr sz="1600" spc="155" dirty="0">
                <a:latin typeface="Gill Sans MT"/>
                <a:cs typeface="Gill Sans MT"/>
              </a:rPr>
              <a:t>; </a:t>
            </a:r>
            <a:r>
              <a:rPr sz="1700" spc="5" dirty="0">
                <a:latin typeface="Arial"/>
                <a:cs typeface="Arial"/>
              </a:rPr>
              <a:t>U. </a:t>
            </a:r>
            <a:r>
              <a:rPr sz="1700" spc="120" dirty="0">
                <a:latin typeface="Arial"/>
                <a:cs typeface="Arial"/>
              </a:rPr>
              <a:t>of  </a:t>
            </a:r>
            <a:r>
              <a:rPr sz="1700" spc="125" dirty="0">
                <a:latin typeface="Arial"/>
                <a:cs typeface="Arial"/>
              </a:rPr>
              <a:t>Tampere, </a:t>
            </a:r>
            <a:r>
              <a:rPr sz="1700" spc="130" dirty="0">
                <a:latin typeface="Arial"/>
                <a:cs typeface="Arial"/>
              </a:rPr>
              <a:t>Finland, </a:t>
            </a:r>
            <a:r>
              <a:rPr sz="1700" spc="155" dirty="0">
                <a:latin typeface="Arial"/>
                <a:cs typeface="Arial"/>
              </a:rPr>
              <a:t>2001</a:t>
            </a:r>
            <a:r>
              <a:rPr sz="1600" spc="155" dirty="0">
                <a:latin typeface="Gill Sans MT"/>
                <a:cs typeface="Gill Sans MT"/>
              </a:rPr>
              <a:t>; </a:t>
            </a:r>
            <a:r>
              <a:rPr sz="1700" spc="130" dirty="0">
                <a:latin typeface="Arial"/>
                <a:cs typeface="Arial"/>
              </a:rPr>
              <a:t>Napier </a:t>
            </a:r>
            <a:r>
              <a:rPr sz="1700" spc="5" dirty="0">
                <a:latin typeface="Arial"/>
                <a:cs typeface="Arial"/>
              </a:rPr>
              <a:t>U, </a:t>
            </a:r>
            <a:r>
              <a:rPr lang="en-US" sz="1700" spc="5" dirty="0">
                <a:latin typeface="Arial"/>
                <a:cs typeface="Arial"/>
              </a:rPr>
              <a:t>Edinburgh, </a:t>
            </a:r>
            <a:r>
              <a:rPr sz="1700" spc="135" dirty="0">
                <a:latin typeface="Arial"/>
                <a:cs typeface="Arial"/>
              </a:rPr>
              <a:t>Scotland, </a:t>
            </a:r>
            <a:r>
              <a:rPr sz="1700" spc="155" dirty="0">
                <a:latin typeface="Arial"/>
                <a:cs typeface="Arial"/>
              </a:rPr>
              <a:t>2006</a:t>
            </a:r>
            <a:r>
              <a:rPr sz="1600" spc="155" dirty="0">
                <a:latin typeface="Gill Sans MT"/>
                <a:cs typeface="Gill Sans MT"/>
              </a:rPr>
              <a:t>; </a:t>
            </a:r>
            <a:r>
              <a:rPr sz="1700" spc="150" dirty="0">
                <a:latin typeface="Arial"/>
                <a:cs typeface="Arial"/>
              </a:rPr>
              <a:t>Int</a:t>
            </a:r>
            <a:r>
              <a:rPr sz="1600" spc="150" dirty="0">
                <a:latin typeface="Gill Sans MT"/>
                <a:cs typeface="Gill Sans MT"/>
              </a:rPr>
              <a:t>’</a:t>
            </a:r>
            <a:r>
              <a:rPr lang="en-US" sz="1700" spc="150" dirty="0">
                <a:latin typeface="Arial"/>
                <a:cs typeface="Arial"/>
              </a:rPr>
              <a:t>l</a:t>
            </a:r>
            <a:r>
              <a:rPr sz="1700" spc="150" dirty="0">
                <a:latin typeface="Arial"/>
                <a:cs typeface="Arial"/>
              </a:rPr>
              <a:t> </a:t>
            </a:r>
            <a:r>
              <a:rPr sz="1700" spc="130" dirty="0">
                <a:latin typeface="Arial"/>
                <a:cs typeface="Arial"/>
              </a:rPr>
              <a:t>Christian </a:t>
            </a:r>
            <a:r>
              <a:rPr sz="1700" spc="5" dirty="0">
                <a:latin typeface="Arial"/>
                <a:cs typeface="Arial"/>
              </a:rPr>
              <a:t>U.,  </a:t>
            </a:r>
            <a:r>
              <a:rPr sz="1700" spc="135" dirty="0">
                <a:latin typeface="Arial"/>
                <a:cs typeface="Arial"/>
              </a:rPr>
              <a:t>Tokyo,</a:t>
            </a:r>
            <a:r>
              <a:rPr sz="1700" spc="130" dirty="0">
                <a:latin typeface="Arial"/>
                <a:cs typeface="Arial"/>
              </a:rPr>
              <a:t> </a:t>
            </a:r>
            <a:r>
              <a:rPr sz="1700" spc="155" dirty="0">
                <a:latin typeface="Arial"/>
                <a:cs typeface="Arial"/>
              </a:rPr>
              <a:t>2013</a:t>
            </a:r>
            <a:r>
              <a:rPr sz="1600" spc="155" dirty="0">
                <a:latin typeface="Gill Sans MT"/>
                <a:cs typeface="Gill Sans MT"/>
              </a:rPr>
              <a:t>; </a:t>
            </a:r>
            <a:r>
              <a:rPr sz="1700" spc="140" dirty="0">
                <a:latin typeface="Arial"/>
                <a:cs typeface="Arial"/>
              </a:rPr>
              <a:t>National </a:t>
            </a:r>
            <a:r>
              <a:rPr sz="1700" spc="110" dirty="0">
                <a:latin typeface="Arial"/>
                <a:cs typeface="Arial"/>
              </a:rPr>
              <a:t>Sun </a:t>
            </a:r>
            <a:r>
              <a:rPr sz="1700" spc="85" dirty="0">
                <a:latin typeface="Arial"/>
                <a:cs typeface="Arial"/>
              </a:rPr>
              <a:t>Yat</a:t>
            </a:r>
            <a:r>
              <a:rPr sz="1600" spc="85" dirty="0">
                <a:latin typeface="Gill Sans MT"/>
                <a:cs typeface="Gill Sans MT"/>
              </a:rPr>
              <a:t>-</a:t>
            </a:r>
            <a:r>
              <a:rPr sz="1700" spc="85" dirty="0">
                <a:latin typeface="Arial"/>
                <a:cs typeface="Arial"/>
              </a:rPr>
              <a:t>Sen </a:t>
            </a:r>
            <a:r>
              <a:rPr sz="1700" spc="5" dirty="0">
                <a:latin typeface="Arial"/>
                <a:cs typeface="Arial"/>
              </a:rPr>
              <a:t>U., </a:t>
            </a:r>
            <a:r>
              <a:rPr sz="1700" spc="125" dirty="0">
                <a:latin typeface="Arial"/>
                <a:cs typeface="Arial"/>
              </a:rPr>
              <a:t>Taiwan, </a:t>
            </a:r>
            <a:r>
              <a:rPr sz="1700" spc="155" dirty="0">
                <a:latin typeface="Arial"/>
                <a:cs typeface="Arial"/>
              </a:rPr>
              <a:t>2013</a:t>
            </a:r>
            <a:r>
              <a:rPr lang="en-US" sz="1700" spc="155" dirty="0">
                <a:latin typeface="Arial"/>
                <a:cs typeface="Arial"/>
              </a:rPr>
              <a:t>, </a:t>
            </a:r>
            <a:r>
              <a:rPr lang="en-US" sz="1700" spc="155" dirty="0" err="1">
                <a:latin typeface="Arial"/>
                <a:cs typeface="Arial"/>
              </a:rPr>
              <a:t>Nat’l</a:t>
            </a:r>
            <a:r>
              <a:rPr lang="en-US" sz="1700" spc="155" dirty="0">
                <a:latin typeface="Arial"/>
                <a:cs typeface="Arial"/>
              </a:rPr>
              <a:t> Taiwan U, 2013, George Mason U, 2022-23; American U. in Cairo, 2023; </a:t>
            </a:r>
            <a:r>
              <a:rPr lang="en-US" sz="1800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Prince of </a:t>
            </a:r>
            <a:r>
              <a:rPr lang="en-US" sz="1800" dirty="0" err="1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Songkla</a:t>
            </a:r>
            <a:r>
              <a:rPr lang="en-US" sz="1800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Univ., Thailand, 2023</a:t>
            </a:r>
            <a:r>
              <a:rPr lang="en-US" sz="1700" spc="155" dirty="0">
                <a:latin typeface="Arial"/>
                <a:cs typeface="Arial"/>
              </a:rPr>
              <a:t>).</a:t>
            </a:r>
            <a:endParaRPr sz="1600" dirty="0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363200" y="6166332"/>
            <a:ext cx="7411357" cy="28590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7804" marR="5080" indent="-205740">
              <a:lnSpc>
                <a:spcPct val="150700"/>
              </a:lnSpc>
              <a:spcBef>
                <a:spcPts val="90"/>
              </a:spcBef>
              <a:buAutoNum type="arabicPeriod"/>
              <a:tabLst>
                <a:tab pos="218440" algn="l"/>
              </a:tabLst>
            </a:pPr>
            <a:r>
              <a:rPr spc="85" dirty="0">
                <a:latin typeface="Arial"/>
                <a:cs typeface="Arial"/>
              </a:rPr>
              <a:t>Co</a:t>
            </a:r>
            <a:r>
              <a:rPr spc="85" dirty="0">
                <a:latin typeface="Gill Sans MT"/>
                <a:cs typeface="Gill Sans MT"/>
              </a:rPr>
              <a:t>-</a:t>
            </a:r>
            <a:r>
              <a:rPr spc="85" dirty="0">
                <a:latin typeface="Arial"/>
                <a:cs typeface="Arial"/>
              </a:rPr>
              <a:t>founded</a:t>
            </a:r>
            <a:r>
              <a:rPr spc="-85" dirty="0">
                <a:latin typeface="Arial"/>
                <a:cs typeface="Arial"/>
              </a:rPr>
              <a:t> </a:t>
            </a:r>
            <a:r>
              <a:rPr spc="85" dirty="0">
                <a:latin typeface="Arial"/>
                <a:cs typeface="Arial"/>
              </a:rPr>
              <a:t>the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CRLT,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75" dirty="0">
                <a:latin typeface="Arial"/>
                <a:cs typeface="Arial"/>
              </a:rPr>
              <a:t>co</a:t>
            </a:r>
            <a:r>
              <a:rPr spc="75" dirty="0">
                <a:latin typeface="Gill Sans MT"/>
                <a:cs typeface="Gill Sans MT"/>
              </a:rPr>
              <a:t>-</a:t>
            </a:r>
            <a:r>
              <a:rPr spc="75" dirty="0">
                <a:latin typeface="Arial"/>
                <a:cs typeface="Arial"/>
              </a:rPr>
              <a:t>authored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75" dirty="0">
                <a:latin typeface="Arial"/>
                <a:cs typeface="Arial"/>
              </a:rPr>
              <a:t>proposal</a:t>
            </a:r>
            <a:r>
              <a:rPr spc="-85" dirty="0">
                <a:latin typeface="Arial"/>
                <a:cs typeface="Arial"/>
              </a:rPr>
              <a:t> </a:t>
            </a:r>
            <a:r>
              <a:rPr spc="100" dirty="0">
                <a:latin typeface="Arial"/>
                <a:cs typeface="Arial"/>
              </a:rPr>
              <a:t>to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50" dirty="0">
                <a:latin typeface="Arial"/>
                <a:cs typeface="Arial"/>
              </a:rPr>
              <a:t>create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85" dirty="0">
                <a:latin typeface="Arial"/>
                <a:cs typeface="Arial"/>
              </a:rPr>
              <a:t>the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60" dirty="0">
                <a:latin typeface="Gill Sans MT"/>
                <a:cs typeface="Gill Sans MT"/>
              </a:rPr>
              <a:t>“</a:t>
            </a:r>
            <a:r>
              <a:rPr spc="60" dirty="0">
                <a:latin typeface="Arial"/>
                <a:cs typeface="Arial"/>
              </a:rPr>
              <a:t>Center  for </a:t>
            </a:r>
            <a:r>
              <a:rPr spc="25" dirty="0">
                <a:latin typeface="Arial"/>
                <a:cs typeface="Arial"/>
              </a:rPr>
              <a:t>Research </a:t>
            </a:r>
            <a:r>
              <a:rPr spc="114" dirty="0">
                <a:latin typeface="Arial"/>
                <a:cs typeface="Arial"/>
              </a:rPr>
              <a:t>on </a:t>
            </a:r>
            <a:r>
              <a:rPr spc="75" dirty="0">
                <a:latin typeface="Arial"/>
                <a:cs typeface="Arial"/>
              </a:rPr>
              <a:t>Learning </a:t>
            </a:r>
            <a:r>
              <a:rPr spc="95" dirty="0">
                <a:latin typeface="Arial"/>
                <a:cs typeface="Arial"/>
              </a:rPr>
              <a:t>and </a:t>
            </a:r>
            <a:r>
              <a:rPr spc="90" dirty="0">
                <a:latin typeface="Arial"/>
                <a:cs typeface="Arial"/>
              </a:rPr>
              <a:t>Technology</a:t>
            </a:r>
            <a:r>
              <a:rPr spc="90" dirty="0">
                <a:latin typeface="Gill Sans MT"/>
                <a:cs typeface="Gill Sans MT"/>
              </a:rPr>
              <a:t>” </a:t>
            </a:r>
            <a:r>
              <a:rPr spc="10" dirty="0">
                <a:latin typeface="Gill Sans MT"/>
                <a:cs typeface="Gill Sans MT"/>
              </a:rPr>
              <a:t>(</a:t>
            </a:r>
            <a:r>
              <a:rPr spc="10" dirty="0">
                <a:latin typeface="Arial"/>
                <a:cs typeface="Arial"/>
              </a:rPr>
              <a:t>CRLT</a:t>
            </a:r>
            <a:r>
              <a:rPr spc="10" dirty="0">
                <a:latin typeface="Gill Sans MT"/>
                <a:cs typeface="Gill Sans MT"/>
              </a:rPr>
              <a:t>)</a:t>
            </a:r>
            <a:r>
              <a:rPr spc="10" dirty="0">
                <a:latin typeface="Arial"/>
                <a:cs typeface="Arial"/>
              </a:rPr>
              <a:t>, </a:t>
            </a:r>
            <a:r>
              <a:rPr spc="-25" dirty="0">
                <a:latin typeface="Arial"/>
                <a:cs typeface="Arial"/>
              </a:rPr>
              <a:t>IU, </a:t>
            </a:r>
            <a:r>
              <a:rPr spc="70" dirty="0">
                <a:latin typeface="Arial"/>
                <a:cs typeface="Arial"/>
              </a:rPr>
              <a:t>School </a:t>
            </a:r>
            <a:r>
              <a:rPr spc="75" dirty="0">
                <a:latin typeface="Arial"/>
                <a:cs typeface="Arial"/>
              </a:rPr>
              <a:t>of  Ed</a:t>
            </a:r>
            <a:r>
              <a:rPr spc="-85" dirty="0">
                <a:latin typeface="Arial"/>
                <a:cs typeface="Arial"/>
              </a:rPr>
              <a:t> </a:t>
            </a:r>
            <a:r>
              <a:rPr spc="45" dirty="0">
                <a:latin typeface="Gill Sans MT"/>
                <a:cs typeface="Gill Sans MT"/>
              </a:rPr>
              <a:t>(</a:t>
            </a:r>
            <a:r>
              <a:rPr spc="45" dirty="0">
                <a:latin typeface="Arial"/>
                <a:cs typeface="Arial"/>
              </a:rPr>
              <a:t>Note:</a:t>
            </a:r>
            <a:r>
              <a:rPr spc="-85" dirty="0">
                <a:latin typeface="Arial"/>
                <a:cs typeface="Arial"/>
              </a:rPr>
              <a:t> </a:t>
            </a:r>
            <a:r>
              <a:rPr spc="70" dirty="0">
                <a:latin typeface="Arial"/>
                <a:cs typeface="Arial"/>
              </a:rPr>
              <a:t>I</a:t>
            </a:r>
            <a:r>
              <a:rPr spc="70" dirty="0">
                <a:latin typeface="Gill Sans MT"/>
                <a:cs typeface="Gill Sans MT"/>
              </a:rPr>
              <a:t>’</a:t>
            </a:r>
            <a:r>
              <a:rPr spc="70" dirty="0">
                <a:latin typeface="Arial"/>
                <a:cs typeface="Arial"/>
              </a:rPr>
              <a:t>m</a:t>
            </a:r>
            <a:r>
              <a:rPr spc="-85" dirty="0">
                <a:latin typeface="Arial"/>
                <a:cs typeface="Arial"/>
              </a:rPr>
              <a:t> </a:t>
            </a:r>
            <a:r>
              <a:rPr spc="85" dirty="0">
                <a:latin typeface="Arial"/>
                <a:cs typeface="Arial"/>
              </a:rPr>
              <a:t>the</a:t>
            </a:r>
            <a:r>
              <a:rPr spc="-85" dirty="0">
                <a:latin typeface="Arial"/>
                <a:cs typeface="Arial"/>
              </a:rPr>
              <a:t> </a:t>
            </a:r>
            <a:r>
              <a:rPr spc="35" dirty="0">
                <a:latin typeface="Arial"/>
                <a:cs typeface="Arial"/>
              </a:rPr>
              <a:t>last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110" dirty="0">
                <a:latin typeface="Arial"/>
                <a:cs typeface="Arial"/>
              </a:rPr>
              <a:t>founding</a:t>
            </a:r>
            <a:r>
              <a:rPr spc="-85" dirty="0">
                <a:latin typeface="Arial"/>
                <a:cs typeface="Arial"/>
              </a:rPr>
              <a:t> </a:t>
            </a:r>
            <a:r>
              <a:rPr spc="85" dirty="0">
                <a:latin typeface="Arial"/>
                <a:cs typeface="Arial"/>
              </a:rPr>
              <a:t>member</a:t>
            </a:r>
            <a:r>
              <a:rPr spc="-85" dirty="0">
                <a:latin typeface="Arial"/>
                <a:cs typeface="Arial"/>
              </a:rPr>
              <a:t> </a:t>
            </a:r>
            <a:r>
              <a:rPr spc="75" dirty="0">
                <a:latin typeface="Arial"/>
                <a:cs typeface="Arial"/>
              </a:rPr>
              <a:t>remaining</a:t>
            </a:r>
            <a:r>
              <a:rPr spc="-85" dirty="0">
                <a:latin typeface="Arial"/>
                <a:cs typeface="Arial"/>
              </a:rPr>
              <a:t> </a:t>
            </a:r>
            <a:r>
              <a:rPr spc="50" dirty="0">
                <a:latin typeface="Arial"/>
                <a:cs typeface="Arial"/>
              </a:rPr>
              <a:t>at</a:t>
            </a:r>
            <a:r>
              <a:rPr spc="-8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IU</a:t>
            </a:r>
            <a:r>
              <a:rPr spc="-10" dirty="0">
                <a:latin typeface="Gill Sans MT"/>
                <a:cs typeface="Gill Sans MT"/>
              </a:rPr>
              <a:t>)</a:t>
            </a:r>
            <a:r>
              <a:rPr spc="-1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217804" indent="-205740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218440" algn="l"/>
              </a:tabLst>
            </a:pPr>
            <a:r>
              <a:rPr spc="70" dirty="0">
                <a:latin typeface="Arial"/>
                <a:cs typeface="Arial"/>
              </a:rPr>
              <a:t>Edited</a:t>
            </a:r>
            <a:r>
              <a:rPr spc="-85" dirty="0">
                <a:latin typeface="Arial"/>
                <a:cs typeface="Arial"/>
              </a:rPr>
              <a:t> </a:t>
            </a:r>
            <a:r>
              <a:rPr spc="60" dirty="0">
                <a:latin typeface="Gill Sans MT"/>
                <a:cs typeface="Gill Sans MT"/>
              </a:rPr>
              <a:t>“</a:t>
            </a:r>
            <a:r>
              <a:rPr spc="60" dirty="0">
                <a:latin typeface="Arial"/>
                <a:cs typeface="Arial"/>
              </a:rPr>
              <a:t>Electronic</a:t>
            </a:r>
            <a:r>
              <a:rPr spc="-85" dirty="0">
                <a:latin typeface="Arial"/>
                <a:cs typeface="Arial"/>
              </a:rPr>
              <a:t> </a:t>
            </a:r>
            <a:r>
              <a:rPr spc="50" dirty="0">
                <a:latin typeface="Arial"/>
                <a:cs typeface="Arial"/>
              </a:rPr>
              <a:t>Collaborators</a:t>
            </a:r>
            <a:r>
              <a:rPr spc="50" dirty="0">
                <a:latin typeface="Gill Sans MT"/>
                <a:cs typeface="Gill Sans MT"/>
              </a:rPr>
              <a:t>”</a:t>
            </a:r>
            <a:r>
              <a:rPr lang="en-US" spc="50" dirty="0">
                <a:latin typeface="Gill Sans MT"/>
                <a:cs typeface="Gill Sans MT"/>
              </a:rPr>
              <a:t> book with</a:t>
            </a:r>
            <a:r>
              <a:rPr spc="-60" dirty="0">
                <a:latin typeface="Gill Sans MT"/>
                <a:cs typeface="Gill Sans MT"/>
              </a:rPr>
              <a:t> </a:t>
            </a:r>
            <a:r>
              <a:rPr spc="45" dirty="0">
                <a:latin typeface="Arial"/>
                <a:cs typeface="Arial"/>
              </a:rPr>
              <a:t>all</a:t>
            </a:r>
            <a:r>
              <a:rPr spc="-8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IU</a:t>
            </a:r>
            <a:r>
              <a:rPr spc="-85" dirty="0">
                <a:latin typeface="Arial"/>
                <a:cs typeface="Arial"/>
              </a:rPr>
              <a:t> </a:t>
            </a:r>
            <a:r>
              <a:rPr spc="45" dirty="0">
                <a:latin typeface="Arial"/>
                <a:cs typeface="Arial"/>
              </a:rPr>
              <a:t>authors</a:t>
            </a:r>
            <a:r>
              <a:rPr lang="en-US" spc="45" dirty="0">
                <a:latin typeface="Arial"/>
                <a:cs typeface="Arial"/>
              </a:rPr>
              <a:t>, Erlbaum</a:t>
            </a:r>
            <a:r>
              <a:rPr spc="45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217804" indent="-205740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218440" algn="l"/>
              </a:tabLst>
            </a:pPr>
            <a:r>
              <a:rPr lang="en-US" spc="75" dirty="0">
                <a:latin typeface="Arial"/>
                <a:cs typeface="Arial"/>
              </a:rPr>
              <a:t>EC book c</a:t>
            </a:r>
            <a:r>
              <a:rPr spc="75" dirty="0">
                <a:latin typeface="Arial"/>
                <a:cs typeface="Arial"/>
              </a:rPr>
              <a:t>ited</a:t>
            </a:r>
            <a:r>
              <a:rPr spc="-8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as</a:t>
            </a:r>
            <a:r>
              <a:rPr spc="-85" dirty="0">
                <a:latin typeface="Arial"/>
                <a:cs typeface="Arial"/>
              </a:rPr>
              <a:t> </a:t>
            </a:r>
            <a:r>
              <a:rPr spc="10" dirty="0">
                <a:latin typeface="Arial"/>
                <a:cs typeface="Arial"/>
              </a:rPr>
              <a:t>a</a:t>
            </a:r>
            <a:r>
              <a:rPr spc="-85" dirty="0">
                <a:latin typeface="Arial"/>
                <a:cs typeface="Arial"/>
              </a:rPr>
              <a:t> </a:t>
            </a:r>
            <a:r>
              <a:rPr spc="70" dirty="0">
                <a:latin typeface="Gill Sans MT"/>
                <a:cs typeface="Gill Sans MT"/>
              </a:rPr>
              <a:t>"</a:t>
            </a:r>
            <a:r>
              <a:rPr spc="70" dirty="0">
                <a:latin typeface="Arial"/>
                <a:cs typeface="Arial"/>
              </a:rPr>
              <a:t>Breakthrough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70" dirty="0">
                <a:latin typeface="Arial"/>
                <a:cs typeface="Arial"/>
              </a:rPr>
              <a:t>Book</a:t>
            </a:r>
            <a:r>
              <a:rPr spc="70" dirty="0">
                <a:latin typeface="Gill Sans MT"/>
                <a:cs typeface="Gill Sans MT"/>
              </a:rPr>
              <a:t>”</a:t>
            </a:r>
            <a:r>
              <a:rPr spc="-60" dirty="0">
                <a:latin typeface="Gill Sans MT"/>
                <a:cs typeface="Gill Sans MT"/>
              </a:rPr>
              <a:t> </a:t>
            </a:r>
            <a:r>
              <a:rPr spc="60" dirty="0">
                <a:latin typeface="Arial"/>
                <a:cs typeface="Arial"/>
              </a:rPr>
              <a:t>for</a:t>
            </a:r>
            <a:r>
              <a:rPr spc="-85" dirty="0">
                <a:latin typeface="Arial"/>
                <a:cs typeface="Arial"/>
              </a:rPr>
              <a:t> </a:t>
            </a:r>
            <a:r>
              <a:rPr spc="80" dirty="0">
                <a:latin typeface="Arial"/>
                <a:cs typeface="Arial"/>
              </a:rPr>
              <a:t>digital</a:t>
            </a:r>
            <a:r>
              <a:rPr spc="-85" dirty="0">
                <a:latin typeface="Arial"/>
                <a:cs typeface="Arial"/>
              </a:rPr>
              <a:t> </a:t>
            </a:r>
            <a:r>
              <a:rPr spc="85" dirty="0">
                <a:latin typeface="Arial"/>
                <a:cs typeface="Arial"/>
              </a:rPr>
              <a:t>tech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85" dirty="0">
                <a:latin typeface="Arial"/>
                <a:cs typeface="Arial"/>
              </a:rPr>
              <a:t>in</a:t>
            </a:r>
            <a:r>
              <a:rPr spc="-85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HE.</a:t>
            </a:r>
            <a:endParaRPr dirty="0">
              <a:latin typeface="Arial"/>
              <a:cs typeface="Arial"/>
            </a:endParaRPr>
          </a:p>
          <a:p>
            <a:pPr marR="321310" algn="ctr">
              <a:lnSpc>
                <a:spcPct val="100000"/>
              </a:lnSpc>
              <a:spcBef>
                <a:spcPts val="1345"/>
              </a:spcBef>
            </a:pPr>
            <a:r>
              <a:rPr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1998</a:t>
            </a:r>
            <a:endParaRPr sz="4000" dirty="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54437" y="1494677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57984" y="2163157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32409" y="1490423"/>
            <a:ext cx="0" cy="737870"/>
          </a:xfrm>
          <a:custGeom>
            <a:avLst/>
            <a:gdLst/>
            <a:ahLst/>
            <a:cxnLst/>
            <a:rect l="l" t="t" r="r" b="b"/>
            <a:pathLst>
              <a:path h="737869">
                <a:moveTo>
                  <a:pt x="0" y="0"/>
                </a:moveTo>
                <a:lnTo>
                  <a:pt x="0" y="737678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35956" y="2134582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461849"/>
            <a:ext cx="15523210" cy="0"/>
          </a:xfrm>
          <a:custGeom>
            <a:avLst/>
            <a:gdLst/>
            <a:ahLst/>
            <a:cxnLst/>
            <a:rect l="l" t="t" r="r" b="b"/>
            <a:pathLst>
              <a:path w="15523210">
                <a:moveTo>
                  <a:pt x="0" y="0"/>
                </a:moveTo>
                <a:lnTo>
                  <a:pt x="15523212" y="0"/>
                </a:lnTo>
              </a:path>
            </a:pathLst>
          </a:custGeom>
          <a:ln w="66675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473912" y="1"/>
            <a:ext cx="2814320" cy="200025"/>
          </a:xfrm>
          <a:custGeom>
            <a:avLst/>
            <a:gdLst/>
            <a:ahLst/>
            <a:cxnLst/>
            <a:rect l="l" t="t" r="r" b="b"/>
            <a:pathLst>
              <a:path w="2814319" h="200025">
                <a:moveTo>
                  <a:pt x="0" y="0"/>
                </a:moveTo>
                <a:lnTo>
                  <a:pt x="2814086" y="0"/>
                </a:lnTo>
                <a:lnTo>
                  <a:pt x="2814086" y="200024"/>
                </a:lnTo>
                <a:lnTo>
                  <a:pt x="0" y="200024"/>
                </a:lnTo>
                <a:lnTo>
                  <a:pt x="0" y="0"/>
                </a:lnTo>
                <a:close/>
              </a:path>
            </a:pathLst>
          </a:custGeom>
          <a:solidFill>
            <a:srgbClr val="0099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738586" y="9028346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644537" y="8931364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9094" y="78951"/>
            <a:ext cx="1247774" cy="12477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4853627" y="411962"/>
            <a:ext cx="9776769" cy="858568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2900" i="1" spc="315" dirty="0">
                <a:latin typeface="Arial"/>
                <a:cs typeface="Arial"/>
              </a:rPr>
              <a:t>Ambitions,</a:t>
            </a:r>
            <a:r>
              <a:rPr sz="2900" i="1" spc="-35" dirty="0">
                <a:latin typeface="Arial"/>
                <a:cs typeface="Arial"/>
              </a:rPr>
              <a:t> </a:t>
            </a:r>
            <a:r>
              <a:rPr sz="2900" i="1" spc="330" dirty="0">
                <a:latin typeface="Arial"/>
                <a:cs typeface="Arial"/>
              </a:rPr>
              <a:t>Accomplishments,</a:t>
            </a:r>
            <a:r>
              <a:rPr sz="2900" i="1" spc="-35" dirty="0">
                <a:latin typeface="Arial"/>
                <a:cs typeface="Arial"/>
              </a:rPr>
              <a:t> </a:t>
            </a:r>
            <a:r>
              <a:rPr sz="2900" i="1" spc="585" dirty="0">
                <a:latin typeface="Arial"/>
                <a:cs typeface="Arial"/>
              </a:rPr>
              <a:t>&amp;</a:t>
            </a:r>
            <a:r>
              <a:rPr sz="2900" i="1" spc="170" dirty="0">
                <a:latin typeface="Arial"/>
                <a:cs typeface="Arial"/>
              </a:rPr>
              <a:t> </a:t>
            </a:r>
            <a:r>
              <a:rPr sz="2900" i="1" spc="285" dirty="0">
                <a:latin typeface="Arial"/>
                <a:cs typeface="Arial"/>
              </a:rPr>
              <a:t>Awards</a:t>
            </a:r>
            <a:endParaRPr sz="2900" dirty="0">
              <a:latin typeface="Arial"/>
              <a:cs typeface="Arial"/>
            </a:endParaRPr>
          </a:p>
          <a:p>
            <a:pPr marL="892175">
              <a:lnSpc>
                <a:spcPct val="100000"/>
              </a:lnSpc>
              <a:spcBef>
                <a:spcPts val="325"/>
              </a:spcBef>
            </a:pPr>
            <a:r>
              <a:rPr sz="2000" i="1" spc="225" dirty="0">
                <a:latin typeface="Arial"/>
                <a:cs typeface="Arial"/>
              </a:rPr>
              <a:t>Summer</a:t>
            </a:r>
            <a:r>
              <a:rPr sz="2000" i="1" spc="-20" dirty="0">
                <a:latin typeface="Arial"/>
                <a:cs typeface="Arial"/>
              </a:rPr>
              <a:t> </a:t>
            </a:r>
            <a:r>
              <a:rPr sz="2000" i="1" spc="195" dirty="0">
                <a:latin typeface="Arial"/>
                <a:cs typeface="Arial"/>
              </a:rPr>
              <a:t>of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spc="275" dirty="0">
                <a:latin typeface="Arial"/>
                <a:cs typeface="Arial"/>
              </a:rPr>
              <a:t>1992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spc="260" dirty="0">
                <a:latin typeface="Arial"/>
                <a:cs typeface="Arial"/>
              </a:rPr>
              <a:t>Moved</a:t>
            </a:r>
            <a:r>
              <a:rPr sz="2000" i="1" spc="-20" dirty="0">
                <a:latin typeface="Arial"/>
                <a:cs typeface="Arial"/>
              </a:rPr>
              <a:t> </a:t>
            </a:r>
            <a:r>
              <a:rPr sz="2000" i="1" spc="235" dirty="0">
                <a:latin typeface="Arial"/>
                <a:cs typeface="Arial"/>
              </a:rPr>
              <a:t>to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spc="215" dirty="0">
                <a:latin typeface="Arial"/>
                <a:cs typeface="Arial"/>
              </a:rPr>
              <a:t>Indiana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spc="210" dirty="0">
                <a:latin typeface="Arial"/>
                <a:cs typeface="Arial"/>
              </a:rPr>
              <a:t>University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43519115-A94B-42B1-A512-3465AC379656}"/>
              </a:ext>
            </a:extLst>
          </p:cNvPr>
          <p:cNvSpPr/>
          <p:nvPr/>
        </p:nvSpPr>
        <p:spPr>
          <a:xfrm rot="10800000">
            <a:off x="483815" y="5784969"/>
            <a:ext cx="4251601" cy="3980793"/>
          </a:xfrm>
          <a:prstGeom prst="arc">
            <a:avLst>
              <a:gd name="adj1" fmla="val 16086438"/>
              <a:gd name="adj2" fmla="val 5460135"/>
            </a:avLst>
          </a:prstGeom>
          <a:ln w="69850">
            <a:solidFill>
              <a:srgbClr val="0099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7D395EE7-1D76-4C20-B523-33A3A3D1BC7C}"/>
              </a:ext>
            </a:extLst>
          </p:cNvPr>
          <p:cNvSpPr/>
          <p:nvPr/>
        </p:nvSpPr>
        <p:spPr>
          <a:xfrm>
            <a:off x="13250819" y="1460941"/>
            <a:ext cx="4523740" cy="4324028"/>
          </a:xfrm>
          <a:prstGeom prst="arc">
            <a:avLst>
              <a:gd name="adj1" fmla="val 16086438"/>
              <a:gd name="adj2" fmla="val 5460135"/>
            </a:avLst>
          </a:prstGeom>
          <a:ln w="69850">
            <a:solidFill>
              <a:srgbClr val="0099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18843" y="1261411"/>
            <a:ext cx="45719" cy="6417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831964" y="1809433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1795" y="5402433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45342" y="6070913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 flipV="1">
            <a:off x="2919812" y="10164183"/>
            <a:ext cx="15368188" cy="84717"/>
          </a:xfrm>
          <a:custGeom>
            <a:avLst/>
            <a:gdLst/>
            <a:ahLst/>
            <a:cxnLst/>
            <a:rect l="l" t="t" r="r" b="b"/>
            <a:pathLst>
              <a:path w="12365990">
                <a:moveTo>
                  <a:pt x="0" y="0"/>
                </a:moveTo>
                <a:lnTo>
                  <a:pt x="12365479" y="0"/>
                </a:lnTo>
              </a:path>
            </a:pathLst>
          </a:custGeom>
          <a:ln w="69850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 flipV="1">
            <a:off x="2791783" y="5326378"/>
            <a:ext cx="12857792" cy="45719"/>
          </a:xfrm>
          <a:custGeom>
            <a:avLst/>
            <a:gdLst/>
            <a:ahLst/>
            <a:cxnLst/>
            <a:rect l="l" t="t" r="r" b="b"/>
            <a:pathLst>
              <a:path w="13039725">
                <a:moveTo>
                  <a:pt x="0" y="0"/>
                </a:moveTo>
                <a:lnTo>
                  <a:pt x="13039724" y="0"/>
                </a:lnTo>
              </a:path>
            </a:pathLst>
          </a:custGeom>
          <a:ln w="7619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80859" y="1759491"/>
            <a:ext cx="4535805" cy="3423285"/>
          </a:xfrm>
          <a:prstGeom prst="rect">
            <a:avLst/>
          </a:prstGeom>
        </p:spPr>
        <p:txBody>
          <a:bodyPr vert="horz" wrap="square" lIns="0" tIns="285115" rIns="0" bIns="0" rtlCol="0">
            <a:spAutoFit/>
          </a:bodyPr>
          <a:lstStyle/>
          <a:p>
            <a:pPr marL="951230">
              <a:lnSpc>
                <a:spcPct val="100000"/>
              </a:lnSpc>
              <a:spcBef>
                <a:spcPts val="2245"/>
              </a:spcBef>
            </a:pPr>
            <a:r>
              <a:rPr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1999</a:t>
            </a:r>
            <a:endParaRPr sz="4000" dirty="0">
              <a:latin typeface="Century Gothic"/>
              <a:cs typeface="Century Gothic"/>
            </a:endParaRPr>
          </a:p>
          <a:p>
            <a:pPr marL="291465" marR="5080" indent="-279400">
              <a:lnSpc>
                <a:spcPct val="128000"/>
              </a:lnSpc>
              <a:spcBef>
                <a:spcPts val="450"/>
              </a:spcBef>
              <a:buAutoNum type="arabicPeriod"/>
              <a:tabLst>
                <a:tab pos="292100" algn="l"/>
              </a:tabLst>
            </a:pPr>
            <a:r>
              <a:rPr sz="2100" spc="130" dirty="0">
                <a:latin typeface="Arial"/>
                <a:cs typeface="Arial"/>
              </a:rPr>
              <a:t>Senior </a:t>
            </a:r>
            <a:r>
              <a:rPr sz="2100" spc="110" dirty="0">
                <a:latin typeface="Arial"/>
                <a:cs typeface="Arial"/>
              </a:rPr>
              <a:t>Research </a:t>
            </a:r>
            <a:r>
              <a:rPr sz="2100" spc="170" dirty="0">
                <a:latin typeface="Arial"/>
                <a:cs typeface="Arial"/>
              </a:rPr>
              <a:t>Fellow </a:t>
            </a:r>
            <a:r>
              <a:rPr sz="1950" spc="165" dirty="0">
                <a:latin typeface="Gill Sans MT"/>
                <a:cs typeface="Gill Sans MT"/>
              </a:rPr>
              <a:t>(</a:t>
            </a:r>
            <a:r>
              <a:rPr sz="2100" spc="165" dirty="0">
                <a:latin typeface="Arial"/>
                <a:cs typeface="Arial"/>
              </a:rPr>
              <a:t>1999</a:t>
            </a:r>
            <a:r>
              <a:rPr sz="1950" spc="165" dirty="0">
                <a:latin typeface="Gill Sans MT"/>
                <a:cs typeface="Gill Sans MT"/>
              </a:rPr>
              <a:t>-  </a:t>
            </a:r>
            <a:r>
              <a:rPr sz="2100" spc="150" dirty="0">
                <a:latin typeface="Arial"/>
                <a:cs typeface="Arial"/>
              </a:rPr>
              <a:t>2003</a:t>
            </a:r>
            <a:r>
              <a:rPr sz="1950" spc="150" dirty="0">
                <a:latin typeface="Gill Sans MT"/>
                <a:cs typeface="Gill Sans MT"/>
              </a:rPr>
              <a:t>)</a:t>
            </a:r>
            <a:r>
              <a:rPr sz="2100" spc="150" dirty="0">
                <a:latin typeface="Arial"/>
                <a:cs typeface="Arial"/>
              </a:rPr>
              <a:t>, </a:t>
            </a:r>
            <a:r>
              <a:rPr sz="2100" spc="-5" dirty="0">
                <a:latin typeface="Arial"/>
                <a:cs typeface="Arial"/>
              </a:rPr>
              <a:t>U.S. </a:t>
            </a:r>
            <a:r>
              <a:rPr sz="2100" spc="140" dirty="0">
                <a:latin typeface="Arial"/>
                <a:cs typeface="Arial"/>
              </a:rPr>
              <a:t>Army </a:t>
            </a:r>
            <a:r>
              <a:rPr sz="2100" spc="110" dirty="0">
                <a:latin typeface="Arial"/>
                <a:cs typeface="Arial"/>
              </a:rPr>
              <a:t>Research  </a:t>
            </a:r>
            <a:r>
              <a:rPr sz="2100" spc="150" dirty="0">
                <a:latin typeface="Arial"/>
                <a:cs typeface="Arial"/>
              </a:rPr>
              <a:t>Institute, </a:t>
            </a:r>
            <a:r>
              <a:rPr sz="2100" spc="175" dirty="0">
                <a:latin typeface="Arial"/>
                <a:cs typeface="Arial"/>
              </a:rPr>
              <a:t>Consortium</a:t>
            </a:r>
            <a:r>
              <a:rPr sz="2100" spc="25" dirty="0">
                <a:latin typeface="Arial"/>
                <a:cs typeface="Arial"/>
              </a:rPr>
              <a:t> </a:t>
            </a:r>
            <a:r>
              <a:rPr sz="2100" spc="110" dirty="0">
                <a:latin typeface="Arial"/>
                <a:cs typeface="Arial"/>
              </a:rPr>
              <a:t>Research  </a:t>
            </a:r>
            <a:r>
              <a:rPr sz="2100" spc="155" dirty="0">
                <a:latin typeface="Arial"/>
                <a:cs typeface="Arial"/>
              </a:rPr>
              <a:t>Fellows</a:t>
            </a:r>
            <a:r>
              <a:rPr sz="2100" spc="105" dirty="0">
                <a:latin typeface="Arial"/>
                <a:cs typeface="Arial"/>
              </a:rPr>
              <a:t> </a:t>
            </a:r>
            <a:r>
              <a:rPr sz="2100" spc="130" dirty="0">
                <a:latin typeface="Arial"/>
                <a:cs typeface="Arial"/>
              </a:rPr>
              <a:t>Program.</a:t>
            </a:r>
            <a:endParaRPr sz="2100" dirty="0">
              <a:latin typeface="Arial"/>
              <a:cs typeface="Arial"/>
            </a:endParaRPr>
          </a:p>
          <a:p>
            <a:pPr marL="291465" marR="775335" indent="-279400">
              <a:lnSpc>
                <a:spcPct val="128000"/>
              </a:lnSpc>
              <a:buAutoNum type="arabicPeriod"/>
              <a:tabLst>
                <a:tab pos="292100" algn="l"/>
              </a:tabLst>
            </a:pPr>
            <a:r>
              <a:rPr sz="2100" spc="170" dirty="0">
                <a:latin typeface="Arial"/>
                <a:cs typeface="Arial"/>
              </a:rPr>
              <a:t>Burton </a:t>
            </a:r>
            <a:r>
              <a:rPr sz="2100" spc="145" dirty="0">
                <a:latin typeface="Arial"/>
                <a:cs typeface="Arial"/>
              </a:rPr>
              <a:t>Gorman</a:t>
            </a:r>
            <a:r>
              <a:rPr sz="2100" spc="5" dirty="0">
                <a:latin typeface="Arial"/>
                <a:cs typeface="Arial"/>
              </a:rPr>
              <a:t> </a:t>
            </a:r>
            <a:r>
              <a:rPr sz="2100" spc="180" dirty="0">
                <a:latin typeface="Arial"/>
                <a:cs typeface="Arial"/>
              </a:rPr>
              <a:t>Teaching  </a:t>
            </a:r>
            <a:r>
              <a:rPr sz="2100" spc="140" dirty="0">
                <a:latin typeface="Arial"/>
                <a:cs typeface="Arial"/>
              </a:rPr>
              <a:t>Award, </a:t>
            </a:r>
            <a:r>
              <a:rPr sz="2100" spc="45" dirty="0">
                <a:latin typeface="Arial"/>
                <a:cs typeface="Arial"/>
              </a:rPr>
              <a:t>IU </a:t>
            </a:r>
            <a:r>
              <a:rPr sz="2100" spc="160" dirty="0">
                <a:latin typeface="Arial"/>
                <a:cs typeface="Arial"/>
              </a:rPr>
              <a:t>School </a:t>
            </a:r>
            <a:r>
              <a:rPr sz="2100" spc="140" dirty="0">
                <a:latin typeface="Arial"/>
                <a:cs typeface="Arial"/>
              </a:rPr>
              <a:t>of</a:t>
            </a:r>
            <a:r>
              <a:rPr sz="2100" spc="60" dirty="0">
                <a:latin typeface="Arial"/>
                <a:cs typeface="Arial"/>
              </a:rPr>
              <a:t> Ed.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22515" y="1810536"/>
            <a:ext cx="2980690" cy="2868930"/>
          </a:xfrm>
          <a:prstGeom prst="rect">
            <a:avLst/>
          </a:prstGeom>
        </p:spPr>
        <p:txBody>
          <a:bodyPr vert="horz" wrap="square" lIns="0" tIns="233679" rIns="0" bIns="0" rtlCol="0">
            <a:spAutoFit/>
          </a:bodyPr>
          <a:lstStyle/>
          <a:p>
            <a:pPr marR="21590" algn="ctr">
              <a:lnSpc>
                <a:spcPct val="100000"/>
              </a:lnSpc>
              <a:spcBef>
                <a:spcPts val="1839"/>
              </a:spcBef>
            </a:pPr>
            <a:r>
              <a:rPr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2000</a:t>
            </a:r>
            <a:endParaRPr sz="4000" dirty="0">
              <a:latin typeface="Century Gothic"/>
              <a:cs typeface="Century Gothic"/>
            </a:endParaRPr>
          </a:p>
          <a:p>
            <a:pPr marL="12065" marR="5080" indent="-14604" algn="ctr">
              <a:lnSpc>
                <a:spcPct val="122800"/>
              </a:lnSpc>
              <a:spcBef>
                <a:spcPts val="370"/>
              </a:spcBef>
            </a:pPr>
            <a:r>
              <a:rPr sz="2100" spc="175" dirty="0">
                <a:latin typeface="Arial"/>
                <a:cs typeface="Arial"/>
              </a:rPr>
              <a:t>Wilbert </a:t>
            </a:r>
            <a:r>
              <a:rPr sz="2100" spc="135" dirty="0">
                <a:latin typeface="Arial"/>
                <a:cs typeface="Arial"/>
              </a:rPr>
              <a:t>Hites  </a:t>
            </a:r>
            <a:r>
              <a:rPr sz="2100" spc="100" dirty="0">
                <a:latin typeface="Arial"/>
                <a:cs typeface="Arial"/>
              </a:rPr>
              <a:t>Mentoring </a:t>
            </a:r>
            <a:r>
              <a:rPr sz="2100" spc="50" dirty="0">
                <a:latin typeface="Arial"/>
                <a:cs typeface="Arial"/>
              </a:rPr>
              <a:t>Award, </a:t>
            </a:r>
            <a:r>
              <a:rPr sz="2100" spc="20" dirty="0">
                <a:latin typeface="Arial"/>
                <a:cs typeface="Arial"/>
              </a:rPr>
              <a:t>First  </a:t>
            </a:r>
            <a:r>
              <a:rPr sz="2100" spc="40" dirty="0">
                <a:latin typeface="Arial"/>
                <a:cs typeface="Arial"/>
              </a:rPr>
              <a:t>Recipient, </a:t>
            </a:r>
            <a:r>
              <a:rPr sz="2100" spc="70" dirty="0">
                <a:latin typeface="Arial"/>
                <a:cs typeface="Arial"/>
              </a:rPr>
              <a:t>Indiana  </a:t>
            </a:r>
            <a:r>
              <a:rPr sz="2100" spc="45" dirty="0">
                <a:latin typeface="Arial"/>
                <a:cs typeface="Arial"/>
              </a:rPr>
              <a:t>University</a:t>
            </a:r>
            <a:r>
              <a:rPr sz="2100" spc="-135" dirty="0">
                <a:latin typeface="Arial"/>
                <a:cs typeface="Arial"/>
              </a:rPr>
              <a:t> </a:t>
            </a:r>
            <a:r>
              <a:rPr sz="2100" spc="85" dirty="0">
                <a:latin typeface="Arial"/>
                <a:cs typeface="Arial"/>
              </a:rPr>
              <a:t>Campuswide  </a:t>
            </a:r>
            <a:r>
              <a:rPr sz="2100" spc="50" dirty="0">
                <a:latin typeface="Arial"/>
                <a:cs typeface="Arial"/>
              </a:rPr>
              <a:t>Award.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241414" y="1908506"/>
            <a:ext cx="13716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450" dirty="0">
                <a:solidFill>
                  <a:srgbClr val="0D6937"/>
                </a:solidFill>
                <a:latin typeface="Century Gothic"/>
                <a:cs typeface="Century Gothic"/>
              </a:rPr>
              <a:t>200</a:t>
            </a:r>
            <a:r>
              <a:rPr sz="4000" b="1" spc="254" dirty="0">
                <a:solidFill>
                  <a:srgbClr val="0D6937"/>
                </a:solidFill>
                <a:latin typeface="Century Gothic"/>
                <a:cs typeface="Century Gothic"/>
              </a:rPr>
              <a:t>1</a:t>
            </a:r>
            <a:endParaRPr sz="4000" dirty="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xfrm>
            <a:off x="8300749" y="2412990"/>
            <a:ext cx="9225251" cy="24449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91465" marR="5080" indent="-279400">
              <a:lnSpc>
                <a:spcPct val="124100"/>
              </a:lnSpc>
              <a:spcBef>
                <a:spcPts val="45"/>
              </a:spcBef>
              <a:buAutoNum type="arabicPeriod"/>
              <a:tabLst>
                <a:tab pos="292100" algn="l"/>
              </a:tabLst>
            </a:pPr>
            <a:r>
              <a:rPr sz="2100" spc="140" dirty="0">
                <a:latin typeface="Arial" panose="020B0604020202020204" pitchFamily="34" charset="0"/>
                <a:cs typeface="Arial" panose="020B0604020202020204" pitchFamily="34" charset="0"/>
              </a:rPr>
              <a:t>Army </a:t>
            </a:r>
            <a:r>
              <a:rPr sz="2100" spc="160" dirty="0"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r>
              <a:rPr sz="2100" spc="195" dirty="0">
                <a:latin typeface="Arial" panose="020B0604020202020204" pitchFamily="34" charset="0"/>
                <a:cs typeface="Arial" panose="020B0604020202020204" pitchFamily="34" charset="0"/>
              </a:rPr>
              <a:t>Highlights </a:t>
            </a:r>
            <a:r>
              <a:rPr sz="2100" spc="140" dirty="0">
                <a:latin typeface="Arial" panose="020B0604020202020204" pitchFamily="34" charset="0"/>
                <a:cs typeface="Arial" panose="020B0604020202020204" pitchFamily="34" charset="0"/>
              </a:rPr>
              <a:t>award, </a:t>
            </a:r>
            <a:r>
              <a:rPr i="1" spc="135" dirty="0">
                <a:latin typeface="Arial" panose="020B0604020202020204" pitchFamily="34" charset="0"/>
                <a:cs typeface="Arial" panose="020B0604020202020204" pitchFamily="34" charset="0"/>
              </a:rPr>
              <a:t>Applying </a:t>
            </a:r>
            <a:r>
              <a:rPr i="1" spc="110" dirty="0">
                <a:latin typeface="Arial" panose="020B0604020202020204" pitchFamily="34" charset="0"/>
                <a:cs typeface="Arial" panose="020B0604020202020204" pitchFamily="34" charset="0"/>
              </a:rPr>
              <a:t>Collab </a:t>
            </a:r>
            <a:r>
              <a:rPr i="1" spc="13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i="1" spc="95" dirty="0">
                <a:latin typeface="Arial" panose="020B0604020202020204" pitchFamily="34" charset="0"/>
                <a:cs typeface="Arial" panose="020B0604020202020204" pitchFamily="34" charset="0"/>
              </a:rPr>
              <a:t>e-Learning  </a:t>
            </a:r>
            <a:r>
              <a:rPr i="1" spc="130" dirty="0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r>
              <a:rPr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i="1" spc="-2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i="1" dirty="0">
                <a:latin typeface="Arial" panose="020B0604020202020204" pitchFamily="34" charset="0"/>
                <a:cs typeface="Arial" panose="020B0604020202020204" pitchFamily="34" charset="0"/>
              </a:rPr>
              <a:t>Military</a:t>
            </a:r>
            <a:r>
              <a:rPr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i="1" spc="50" dirty="0">
                <a:latin typeface="Arial" panose="020B0604020202020204" pitchFamily="34" charset="0"/>
                <a:cs typeface="Arial" panose="020B0604020202020204" pitchFamily="34" charset="0"/>
              </a:rPr>
              <a:t>Dist</a:t>
            </a:r>
            <a:r>
              <a:rPr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i="1" spc="85" dirty="0">
                <a:latin typeface="Arial" panose="020B0604020202020204" pitchFamily="34" charset="0"/>
                <a:cs typeface="Arial" panose="020B0604020202020204" pitchFamily="34" charset="0"/>
              </a:rPr>
              <a:t>Lrng:</a:t>
            </a:r>
            <a:r>
              <a:rPr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i="1" spc="7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i="1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i="1" spc="114" dirty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i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i="1" spc="80" dirty="0"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  <a:r>
              <a:rPr i="1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175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2100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150" dirty="0">
                <a:latin typeface="Arial" panose="020B0604020202020204" pitchFamily="34" charset="0"/>
                <a:cs typeface="Arial" panose="020B0604020202020204" pitchFamily="34" charset="0"/>
              </a:rPr>
              <a:t>Curt</a:t>
            </a:r>
            <a:r>
              <a:rPr sz="2100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160" dirty="0">
                <a:latin typeface="Arial" panose="020B0604020202020204" pitchFamily="34" charset="0"/>
                <a:cs typeface="Arial" panose="020B0604020202020204" pitchFamily="34" charset="0"/>
              </a:rPr>
              <a:t>Bonk </a:t>
            </a:r>
            <a:r>
              <a:rPr sz="1950" spc="215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sz="2100" spc="140" dirty="0">
                <a:latin typeface="Arial" panose="020B0604020202020204" pitchFamily="34" charset="0"/>
                <a:cs typeface="Arial" panose="020B0604020202020204" pitchFamily="34" charset="0"/>
              </a:rPr>
              <a:t>Robert</a:t>
            </a:r>
            <a:r>
              <a:rPr sz="2100" spc="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120" dirty="0">
                <a:latin typeface="Arial" panose="020B0604020202020204" pitchFamily="34" charset="0"/>
                <a:cs typeface="Arial" panose="020B0604020202020204" pitchFamily="34" charset="0"/>
              </a:rPr>
              <a:t>Wisher.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1465" marR="224154" indent="-279400">
              <a:lnSpc>
                <a:spcPct val="128000"/>
              </a:lnSpc>
              <a:buAutoNum type="arabicPeriod"/>
              <a:tabLst>
                <a:tab pos="292100" algn="l"/>
              </a:tabLst>
            </a:pPr>
            <a:r>
              <a:rPr sz="2100" spc="160" dirty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sz="2100" spc="130" dirty="0">
                <a:latin typeface="Arial" panose="020B0604020202020204" pitchFamily="34" charset="0"/>
                <a:cs typeface="Arial" panose="020B0604020202020204" pitchFamily="34" charset="0"/>
              </a:rPr>
              <a:t>surveys </a:t>
            </a:r>
            <a:r>
              <a:rPr sz="2100" spc="14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2100" spc="180" dirty="0"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sz="1950" spc="215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sz="2100" spc="210" dirty="0">
                <a:latin typeface="Arial" panose="020B0604020202020204" pitchFamily="34" charset="0"/>
                <a:cs typeface="Arial" panose="020B0604020202020204" pitchFamily="34" charset="0"/>
              </a:rPr>
              <a:t>blended </a:t>
            </a:r>
            <a:r>
              <a:rPr sz="2100" spc="175" dirty="0"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sz="2100" spc="15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2100" spc="40" dirty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sz="2100" spc="175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100" spc="-2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185" dirty="0">
                <a:latin typeface="Arial" panose="020B0604020202020204" pitchFamily="34" charset="0"/>
                <a:cs typeface="Arial" panose="020B0604020202020204" pitchFamily="34" charset="0"/>
              </a:rPr>
              <a:t>corp  </a:t>
            </a:r>
            <a:r>
              <a:rPr sz="2100" spc="160" dirty="0">
                <a:latin typeface="Arial" panose="020B0604020202020204" pitchFamily="34" charset="0"/>
                <a:cs typeface="Arial" panose="020B0604020202020204" pitchFamily="34" charset="0"/>
              </a:rPr>
              <a:t>training, Jones </a:t>
            </a:r>
            <a:r>
              <a:rPr sz="2100" spc="175" dirty="0">
                <a:latin typeface="Arial" panose="020B0604020202020204" pitchFamily="34" charset="0"/>
                <a:cs typeface="Arial" panose="020B0604020202020204" pitchFamily="34" charset="0"/>
              </a:rPr>
              <a:t>Knowledge, </a:t>
            </a:r>
            <a:r>
              <a:rPr sz="2100" spc="125" dirty="0">
                <a:latin typeface="Arial" panose="020B0604020202020204" pitchFamily="34" charset="0"/>
                <a:cs typeface="Arial" panose="020B0604020202020204" pitchFamily="34" charset="0"/>
              </a:rPr>
              <a:t>Denver,</a:t>
            </a:r>
            <a:r>
              <a:rPr sz="21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35" dirty="0">
                <a:latin typeface="Arial" panose="020B0604020202020204" pitchFamily="34" charset="0"/>
                <a:cs typeface="Arial" panose="020B0604020202020204" pitchFamily="34" charset="0"/>
              </a:rPr>
              <a:t>CO.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1465" marR="668655" indent="-279400">
              <a:lnSpc>
                <a:spcPct val="128000"/>
              </a:lnSpc>
              <a:buAutoNum type="arabicPeriod"/>
              <a:tabLst>
                <a:tab pos="292100" algn="l"/>
              </a:tabLst>
            </a:pPr>
            <a:r>
              <a:rPr lang="en-US" sz="2100" spc="130" dirty="0">
                <a:latin typeface="Arial" panose="020B0604020202020204" pitchFamily="34" charset="0"/>
                <a:cs typeface="Arial" panose="020B0604020202020204" pitchFamily="34" charset="0"/>
              </a:rPr>
              <a:t>U of Akron, Adjunct Prof, faculty mentoring prog, 2001-2003.</a:t>
            </a:r>
            <a:endParaRPr sz="2100" spc="1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91297" y="6182731"/>
            <a:ext cx="3322320" cy="2813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6605">
              <a:lnSpc>
                <a:spcPct val="100000"/>
              </a:lnSpc>
              <a:spcBef>
                <a:spcPts val="100"/>
              </a:spcBef>
            </a:pPr>
            <a:r>
              <a:rPr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2002</a:t>
            </a:r>
            <a:endParaRPr sz="4000" dirty="0">
              <a:latin typeface="Century Gothic"/>
              <a:cs typeface="Century Gothic"/>
            </a:endParaRPr>
          </a:p>
          <a:p>
            <a:pPr marL="12700" marR="5080" algn="ctr">
              <a:lnSpc>
                <a:spcPct val="125499"/>
              </a:lnSpc>
              <a:spcBef>
                <a:spcPts val="1065"/>
              </a:spcBef>
            </a:pPr>
            <a:r>
              <a:rPr sz="2100" spc="130" dirty="0">
                <a:latin typeface="Arial"/>
                <a:cs typeface="Arial"/>
              </a:rPr>
              <a:t>CyberStar </a:t>
            </a:r>
            <a:r>
              <a:rPr sz="2100" spc="140" dirty="0">
                <a:latin typeface="Arial"/>
                <a:cs typeface="Arial"/>
              </a:rPr>
              <a:t>Award,  </a:t>
            </a:r>
            <a:r>
              <a:rPr sz="2100" spc="160" dirty="0">
                <a:latin typeface="Arial"/>
                <a:cs typeface="Arial"/>
              </a:rPr>
              <a:t>Indiana </a:t>
            </a:r>
            <a:r>
              <a:rPr sz="2100" spc="155" dirty="0">
                <a:latin typeface="Arial"/>
                <a:cs typeface="Arial"/>
              </a:rPr>
              <a:t>Info </a:t>
            </a:r>
            <a:r>
              <a:rPr sz="2100" spc="165" dirty="0">
                <a:latin typeface="Arial"/>
                <a:cs typeface="Arial"/>
              </a:rPr>
              <a:t>Tech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spc="114" dirty="0">
                <a:latin typeface="Arial"/>
                <a:cs typeface="Arial"/>
              </a:rPr>
              <a:t>Assoc  </a:t>
            </a:r>
            <a:r>
              <a:rPr sz="1950" spc="110" dirty="0">
                <a:latin typeface="Gill Sans MT"/>
                <a:cs typeface="Gill Sans MT"/>
              </a:rPr>
              <a:t>(</a:t>
            </a:r>
            <a:r>
              <a:rPr sz="2100" spc="110" dirty="0">
                <a:latin typeface="Arial"/>
                <a:cs typeface="Arial"/>
              </a:rPr>
              <a:t>INITA</a:t>
            </a:r>
            <a:r>
              <a:rPr sz="1950" spc="110" dirty="0">
                <a:latin typeface="Gill Sans MT"/>
                <a:cs typeface="Gill Sans MT"/>
              </a:rPr>
              <a:t>)</a:t>
            </a:r>
            <a:r>
              <a:rPr sz="2100" spc="110" dirty="0">
                <a:latin typeface="Arial"/>
                <a:cs typeface="Arial"/>
              </a:rPr>
              <a:t>, </a:t>
            </a:r>
            <a:r>
              <a:rPr sz="2100" spc="140" dirty="0">
                <a:latin typeface="Arial"/>
                <a:cs typeface="Arial"/>
              </a:rPr>
              <a:t>Indy, </a:t>
            </a:r>
            <a:r>
              <a:rPr sz="2100" spc="55" dirty="0">
                <a:latin typeface="Arial"/>
                <a:cs typeface="Arial"/>
              </a:rPr>
              <a:t>IN. </a:t>
            </a:r>
            <a:r>
              <a:rPr sz="2100" spc="170" dirty="0">
                <a:latin typeface="Arial"/>
                <a:cs typeface="Arial"/>
              </a:rPr>
              <a:t>Award  </a:t>
            </a:r>
            <a:r>
              <a:rPr sz="2100" spc="105" dirty="0">
                <a:latin typeface="Arial"/>
                <a:cs typeface="Arial"/>
              </a:rPr>
              <a:t>for: </a:t>
            </a:r>
            <a:r>
              <a:rPr sz="2200" i="1" spc="120" dirty="0">
                <a:latin typeface="Trebuchet MS"/>
                <a:cs typeface="Trebuchet MS"/>
              </a:rPr>
              <a:t>“Educ </a:t>
            </a:r>
            <a:r>
              <a:rPr sz="2200" i="1" spc="90" dirty="0">
                <a:latin typeface="Trebuchet MS"/>
                <a:cs typeface="Trebuchet MS"/>
              </a:rPr>
              <a:t>Contrib </a:t>
            </a:r>
            <a:r>
              <a:rPr sz="2200" i="1" spc="-20" dirty="0">
                <a:latin typeface="Trebuchet MS"/>
                <a:cs typeface="Trebuchet MS"/>
              </a:rPr>
              <a:t>to </a:t>
            </a:r>
            <a:r>
              <a:rPr sz="2200" i="1" spc="70" dirty="0">
                <a:latin typeface="Trebuchet MS"/>
                <a:cs typeface="Trebuchet MS"/>
              </a:rPr>
              <a:t>IT  </a:t>
            </a:r>
            <a:r>
              <a:rPr sz="2200" i="1" spc="25" dirty="0">
                <a:latin typeface="Trebuchet MS"/>
                <a:cs typeface="Trebuchet MS"/>
              </a:rPr>
              <a:t>in </a:t>
            </a:r>
            <a:r>
              <a:rPr sz="2200" i="1" spc="110" dirty="0">
                <a:latin typeface="Trebuchet MS"/>
                <a:cs typeface="Trebuchet MS"/>
              </a:rPr>
              <a:t>Higher</a:t>
            </a:r>
            <a:r>
              <a:rPr sz="2200" i="1" spc="-100" dirty="0">
                <a:latin typeface="Trebuchet MS"/>
                <a:cs typeface="Trebuchet MS"/>
              </a:rPr>
              <a:t> </a:t>
            </a:r>
            <a:r>
              <a:rPr sz="2200" i="1" spc="65" dirty="0">
                <a:latin typeface="Trebuchet MS"/>
                <a:cs typeface="Trebuchet MS"/>
              </a:rPr>
              <a:t>Education.”</a:t>
            </a:r>
            <a:endParaRPr sz="2200" dirty="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22516" y="5434699"/>
            <a:ext cx="7318876" cy="39240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1465" marR="5080" indent="-279400">
              <a:lnSpc>
                <a:spcPct val="128000"/>
              </a:lnSpc>
              <a:spcBef>
                <a:spcPts val="95"/>
              </a:spcBef>
              <a:buAutoNum type="arabicPeriod"/>
              <a:tabLst>
                <a:tab pos="292100" algn="l"/>
              </a:tabLst>
            </a:pPr>
            <a:r>
              <a:rPr sz="2100" spc="130" dirty="0">
                <a:latin typeface="Arial"/>
                <a:cs typeface="Arial"/>
              </a:rPr>
              <a:t>Senior </a:t>
            </a:r>
            <a:r>
              <a:rPr sz="2100" spc="110" dirty="0">
                <a:latin typeface="Arial"/>
                <a:cs typeface="Arial"/>
              </a:rPr>
              <a:t>Research </a:t>
            </a:r>
            <a:r>
              <a:rPr sz="2100" spc="170" dirty="0">
                <a:latin typeface="Arial"/>
                <a:cs typeface="Arial"/>
              </a:rPr>
              <a:t>Fellow </a:t>
            </a:r>
            <a:r>
              <a:rPr sz="1950" spc="165" dirty="0">
                <a:latin typeface="Gill Sans MT"/>
                <a:cs typeface="Gill Sans MT"/>
              </a:rPr>
              <a:t>(</a:t>
            </a:r>
            <a:r>
              <a:rPr sz="2100" spc="165" dirty="0">
                <a:latin typeface="Arial"/>
                <a:cs typeface="Arial"/>
              </a:rPr>
              <a:t>2003</a:t>
            </a:r>
            <a:r>
              <a:rPr sz="1950" spc="165" dirty="0">
                <a:latin typeface="Gill Sans MT"/>
                <a:cs typeface="Gill Sans MT"/>
              </a:rPr>
              <a:t>-</a:t>
            </a:r>
            <a:r>
              <a:rPr sz="2100" spc="165" dirty="0">
                <a:latin typeface="Arial"/>
                <a:cs typeface="Arial"/>
              </a:rPr>
              <a:t>3005</a:t>
            </a:r>
            <a:r>
              <a:rPr sz="1950" spc="165" dirty="0">
                <a:latin typeface="Gill Sans MT"/>
                <a:cs typeface="Gill Sans MT"/>
              </a:rPr>
              <a:t>)</a:t>
            </a:r>
            <a:r>
              <a:rPr sz="2100" spc="165" dirty="0">
                <a:latin typeface="Arial"/>
                <a:cs typeface="Arial"/>
              </a:rPr>
              <a:t>, </a:t>
            </a:r>
            <a:r>
              <a:rPr sz="2100" spc="-5" dirty="0">
                <a:latin typeface="Arial"/>
                <a:cs typeface="Arial"/>
              </a:rPr>
              <a:t>U.S. </a:t>
            </a:r>
            <a:r>
              <a:rPr sz="2100" spc="135" dirty="0">
                <a:latin typeface="Arial"/>
                <a:cs typeface="Arial"/>
              </a:rPr>
              <a:t>Dept.  </a:t>
            </a:r>
            <a:r>
              <a:rPr sz="2100" spc="140" dirty="0">
                <a:latin typeface="Arial"/>
                <a:cs typeface="Arial"/>
              </a:rPr>
              <a:t>of </a:t>
            </a:r>
            <a:r>
              <a:rPr sz="2100" spc="114" dirty="0">
                <a:latin typeface="Arial"/>
                <a:cs typeface="Arial"/>
              </a:rPr>
              <a:t>Defense, ADL </a:t>
            </a:r>
            <a:r>
              <a:rPr sz="2100" spc="120" dirty="0">
                <a:latin typeface="Arial"/>
                <a:cs typeface="Arial"/>
              </a:rPr>
              <a:t>Lab, </a:t>
            </a:r>
            <a:r>
              <a:rPr sz="2100" spc="135" dirty="0">
                <a:latin typeface="Arial"/>
                <a:cs typeface="Arial"/>
              </a:rPr>
              <a:t>Dept. </a:t>
            </a:r>
            <a:r>
              <a:rPr sz="2100" spc="140" dirty="0">
                <a:latin typeface="Arial"/>
                <a:cs typeface="Arial"/>
              </a:rPr>
              <a:t>of </a:t>
            </a:r>
            <a:r>
              <a:rPr sz="2100" spc="114" dirty="0">
                <a:latin typeface="Arial"/>
                <a:cs typeface="Arial"/>
              </a:rPr>
              <a:t>Defense, </a:t>
            </a:r>
            <a:r>
              <a:rPr sz="2100" spc="110" dirty="0">
                <a:latin typeface="Arial"/>
                <a:cs typeface="Arial"/>
              </a:rPr>
              <a:t>Research  </a:t>
            </a:r>
            <a:r>
              <a:rPr sz="2100" spc="180" dirty="0">
                <a:latin typeface="Arial"/>
                <a:cs typeface="Arial"/>
              </a:rPr>
              <a:t>on</a:t>
            </a:r>
            <a:r>
              <a:rPr sz="2100" spc="105" dirty="0">
                <a:latin typeface="Arial"/>
                <a:cs typeface="Arial"/>
              </a:rPr>
              <a:t> MMOG.</a:t>
            </a:r>
            <a:endParaRPr sz="2100" dirty="0">
              <a:latin typeface="Arial"/>
              <a:cs typeface="Arial"/>
            </a:endParaRPr>
          </a:p>
          <a:p>
            <a:pPr marL="291465" marR="33020" indent="-279400">
              <a:lnSpc>
                <a:spcPct val="128000"/>
              </a:lnSpc>
              <a:buAutoNum type="arabicPeriod"/>
              <a:tabLst>
                <a:tab pos="292100" algn="l"/>
              </a:tabLst>
            </a:pPr>
            <a:r>
              <a:rPr sz="2100" spc="160" dirty="0">
                <a:latin typeface="Arial"/>
                <a:cs typeface="Arial"/>
              </a:rPr>
              <a:t>Most </a:t>
            </a:r>
            <a:r>
              <a:rPr sz="2100" spc="185" dirty="0">
                <a:latin typeface="Arial"/>
                <a:cs typeface="Arial"/>
              </a:rPr>
              <a:t>Outstanding </a:t>
            </a:r>
            <a:r>
              <a:rPr sz="2100" spc="175" dirty="0">
                <a:latin typeface="Arial"/>
                <a:cs typeface="Arial"/>
              </a:rPr>
              <a:t>Achievement by </a:t>
            </a:r>
            <a:r>
              <a:rPr sz="2100" spc="120" dirty="0">
                <a:latin typeface="Arial"/>
                <a:cs typeface="Arial"/>
              </a:rPr>
              <a:t>an</a:t>
            </a:r>
            <a:r>
              <a:rPr sz="2100" spc="-160" dirty="0">
                <a:latin typeface="Arial"/>
                <a:cs typeface="Arial"/>
              </a:rPr>
              <a:t> </a:t>
            </a:r>
            <a:r>
              <a:rPr sz="2100" spc="185" dirty="0">
                <a:latin typeface="Arial"/>
                <a:cs typeface="Arial"/>
              </a:rPr>
              <a:t>Individual  </a:t>
            </a:r>
            <a:r>
              <a:rPr sz="2100" spc="150" dirty="0">
                <a:latin typeface="Arial"/>
                <a:cs typeface="Arial"/>
              </a:rPr>
              <a:t>in </a:t>
            </a:r>
            <a:r>
              <a:rPr sz="2100" spc="175" dirty="0">
                <a:latin typeface="Arial"/>
                <a:cs typeface="Arial"/>
              </a:rPr>
              <a:t>Higher </a:t>
            </a:r>
            <a:r>
              <a:rPr sz="2100" spc="90" dirty="0">
                <a:latin typeface="Arial"/>
                <a:cs typeface="Arial"/>
              </a:rPr>
              <a:t>Ed </a:t>
            </a:r>
            <a:r>
              <a:rPr sz="2100" spc="140" dirty="0">
                <a:latin typeface="Arial"/>
                <a:cs typeface="Arial"/>
              </a:rPr>
              <a:t>Award, </a:t>
            </a:r>
            <a:r>
              <a:rPr sz="2100" spc="-15" dirty="0">
                <a:latin typeface="Arial"/>
                <a:cs typeface="Arial"/>
              </a:rPr>
              <a:t>U</a:t>
            </a:r>
            <a:r>
              <a:rPr lang="en-US" sz="2100" spc="-15" dirty="0">
                <a:latin typeface="Arial"/>
                <a:cs typeface="Arial"/>
              </a:rPr>
              <a:t>.</a:t>
            </a:r>
            <a:r>
              <a:rPr sz="2100" spc="-15" dirty="0">
                <a:latin typeface="Arial"/>
                <a:cs typeface="Arial"/>
              </a:rPr>
              <a:t>S</a:t>
            </a:r>
            <a:r>
              <a:rPr lang="en-US" sz="2100" spc="-15" dirty="0">
                <a:latin typeface="Arial"/>
                <a:cs typeface="Arial"/>
              </a:rPr>
              <a:t>.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spc="150" dirty="0">
                <a:latin typeface="Arial"/>
                <a:cs typeface="Arial"/>
              </a:rPr>
              <a:t>Distance </a:t>
            </a:r>
            <a:r>
              <a:rPr lang="en-US" sz="2100" spc="175" dirty="0">
                <a:latin typeface="Arial"/>
                <a:cs typeface="Arial"/>
              </a:rPr>
              <a:t>Learning </a:t>
            </a:r>
            <a:r>
              <a:rPr sz="2100" spc="150" dirty="0">
                <a:latin typeface="Arial"/>
                <a:cs typeface="Arial"/>
              </a:rPr>
              <a:t>Assoc</a:t>
            </a:r>
            <a:r>
              <a:rPr lang="en-US" sz="2100" spc="150" dirty="0">
                <a:latin typeface="Arial"/>
                <a:cs typeface="Arial"/>
              </a:rPr>
              <a:t>.</a:t>
            </a:r>
          </a:p>
          <a:p>
            <a:pPr marL="291465" marR="33020" indent="-279400">
              <a:lnSpc>
                <a:spcPct val="128000"/>
              </a:lnSpc>
              <a:buAutoNum type="arabicPeriod"/>
              <a:tabLst>
                <a:tab pos="292100" algn="l"/>
              </a:tabLst>
            </a:pPr>
            <a:r>
              <a:rPr sz="2100" spc="170" dirty="0">
                <a:latin typeface="Arial"/>
                <a:cs typeface="Arial"/>
              </a:rPr>
              <a:t>Innovative </a:t>
            </a:r>
            <a:r>
              <a:rPr sz="2100" spc="180" dirty="0">
                <a:latin typeface="Arial"/>
                <a:cs typeface="Arial"/>
              </a:rPr>
              <a:t>Teaching </a:t>
            </a:r>
            <a:r>
              <a:rPr sz="2100" spc="140" dirty="0">
                <a:latin typeface="Arial"/>
                <a:cs typeface="Arial"/>
              </a:rPr>
              <a:t>Award: </a:t>
            </a:r>
            <a:r>
              <a:rPr sz="2100" spc="180" dirty="0">
                <a:latin typeface="Arial"/>
                <a:cs typeface="Arial"/>
              </a:rPr>
              <a:t>Teaching </a:t>
            </a:r>
            <a:r>
              <a:rPr sz="2100" spc="150" dirty="0">
                <a:latin typeface="Arial"/>
                <a:cs typeface="Arial"/>
              </a:rPr>
              <a:t>in Distance </a:t>
            </a:r>
            <a:r>
              <a:rPr sz="2100" spc="90" dirty="0">
                <a:latin typeface="Arial"/>
                <a:cs typeface="Arial"/>
              </a:rPr>
              <a:t>Ed </a:t>
            </a:r>
            <a:r>
              <a:rPr sz="2100" spc="110" dirty="0">
                <a:latin typeface="Arial"/>
                <a:cs typeface="Arial"/>
              </a:rPr>
              <a:t>Prog</a:t>
            </a:r>
            <a:r>
              <a:rPr lang="en-US" sz="2100" spc="110" dirty="0">
                <a:latin typeface="Arial"/>
                <a:cs typeface="Arial"/>
              </a:rPr>
              <a:t>, </a:t>
            </a:r>
            <a:r>
              <a:rPr sz="2100" spc="160" dirty="0">
                <a:latin typeface="Arial"/>
                <a:cs typeface="Arial"/>
              </a:rPr>
              <a:t>Indiana </a:t>
            </a:r>
            <a:r>
              <a:rPr sz="2100" spc="145" dirty="0">
                <a:latin typeface="Arial"/>
                <a:cs typeface="Arial"/>
              </a:rPr>
              <a:t>Partnership </a:t>
            </a:r>
            <a:r>
              <a:rPr sz="2100" spc="135" dirty="0">
                <a:latin typeface="Arial"/>
                <a:cs typeface="Arial"/>
              </a:rPr>
              <a:t>for </a:t>
            </a:r>
            <a:r>
              <a:rPr sz="2100" spc="160" dirty="0">
                <a:latin typeface="Arial"/>
                <a:cs typeface="Arial"/>
              </a:rPr>
              <a:t>Statewide </a:t>
            </a:r>
            <a:r>
              <a:rPr sz="2100" spc="60" dirty="0">
                <a:latin typeface="Arial"/>
                <a:cs typeface="Arial"/>
              </a:rPr>
              <a:t>Ed,</a:t>
            </a:r>
            <a:r>
              <a:rPr sz="2100" spc="5" dirty="0">
                <a:latin typeface="Arial"/>
                <a:cs typeface="Arial"/>
              </a:rPr>
              <a:t> </a:t>
            </a:r>
            <a:r>
              <a:rPr sz="2100" spc="55" dirty="0">
                <a:latin typeface="Arial"/>
                <a:cs typeface="Arial"/>
              </a:rPr>
              <a:t>IHETS.</a:t>
            </a:r>
            <a:endParaRPr sz="2100" dirty="0">
              <a:latin typeface="Arial"/>
              <a:cs typeface="Arial"/>
            </a:endParaRPr>
          </a:p>
          <a:p>
            <a:pPr marR="1043305" algn="ctr">
              <a:lnSpc>
                <a:spcPts val="4725"/>
              </a:lnSpc>
            </a:pPr>
            <a:r>
              <a:rPr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2003</a:t>
            </a:r>
            <a:endParaRPr sz="4000" dirty="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331987" y="8785404"/>
            <a:ext cx="13716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450" dirty="0">
                <a:solidFill>
                  <a:srgbClr val="0D6937"/>
                </a:solidFill>
                <a:latin typeface="Century Gothic"/>
                <a:cs typeface="Century Gothic"/>
              </a:rPr>
              <a:t>200</a:t>
            </a:r>
            <a:r>
              <a:rPr sz="4000" b="1" spc="254" dirty="0">
                <a:solidFill>
                  <a:srgbClr val="0D6937"/>
                </a:solidFill>
                <a:latin typeface="Century Gothic"/>
                <a:cs typeface="Century Gothic"/>
              </a:rPr>
              <a:t>4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501413" y="5644249"/>
            <a:ext cx="5557987" cy="28655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1465" marR="290830" indent="-279400">
              <a:lnSpc>
                <a:spcPct val="128000"/>
              </a:lnSpc>
              <a:spcBef>
                <a:spcPts val="95"/>
              </a:spcBef>
              <a:buAutoNum type="arabicPeriod"/>
              <a:tabLst>
                <a:tab pos="292100" algn="l"/>
              </a:tabLst>
            </a:pPr>
            <a:r>
              <a:rPr sz="2100" spc="175" dirty="0">
                <a:latin typeface="Arial"/>
                <a:cs typeface="Arial"/>
              </a:rPr>
              <a:t>Led </a:t>
            </a:r>
            <a:r>
              <a:rPr sz="2100" spc="130" dirty="0">
                <a:latin typeface="Arial"/>
                <a:cs typeface="Arial"/>
              </a:rPr>
              <a:t>Kelley </a:t>
            </a:r>
            <a:r>
              <a:rPr sz="2100" spc="150" dirty="0">
                <a:latin typeface="Arial"/>
                <a:cs typeface="Arial"/>
              </a:rPr>
              <a:t>Direct </a:t>
            </a:r>
            <a:r>
              <a:rPr sz="2100" spc="180" dirty="0">
                <a:latin typeface="Arial"/>
                <a:cs typeface="Arial"/>
              </a:rPr>
              <a:t>online </a:t>
            </a:r>
            <a:r>
              <a:rPr sz="2100" spc="114" dirty="0">
                <a:latin typeface="Arial"/>
                <a:cs typeface="Arial"/>
              </a:rPr>
              <a:t>MBA  </a:t>
            </a:r>
            <a:r>
              <a:rPr sz="2100" spc="135" dirty="0">
                <a:latin typeface="Arial"/>
                <a:cs typeface="Arial"/>
              </a:rPr>
              <a:t>research </a:t>
            </a:r>
            <a:r>
              <a:rPr sz="2100" spc="145" dirty="0">
                <a:latin typeface="Arial"/>
                <a:cs typeface="Arial"/>
              </a:rPr>
              <a:t>team </a:t>
            </a:r>
            <a:r>
              <a:rPr sz="2100" spc="105" dirty="0">
                <a:latin typeface="Arial"/>
                <a:cs typeface="Arial"/>
              </a:rPr>
              <a:t>at </a:t>
            </a:r>
            <a:r>
              <a:rPr sz="2100" spc="45" dirty="0">
                <a:latin typeface="Arial"/>
                <a:cs typeface="Arial"/>
              </a:rPr>
              <a:t>IU </a:t>
            </a:r>
            <a:r>
              <a:rPr sz="1950" spc="180" dirty="0">
                <a:latin typeface="Gill Sans MT"/>
                <a:cs typeface="Gill Sans MT"/>
              </a:rPr>
              <a:t>(</a:t>
            </a:r>
            <a:r>
              <a:rPr sz="2100" spc="180" dirty="0">
                <a:latin typeface="Arial"/>
                <a:cs typeface="Arial"/>
              </a:rPr>
              <a:t>2004 </a:t>
            </a:r>
            <a:r>
              <a:rPr sz="1950" spc="-30" dirty="0">
                <a:latin typeface="Gill Sans MT"/>
                <a:cs typeface="Gill Sans MT"/>
              </a:rPr>
              <a:t>-</a:t>
            </a:r>
            <a:r>
              <a:rPr sz="1950" spc="60" dirty="0">
                <a:latin typeface="Gill Sans MT"/>
                <a:cs typeface="Gill Sans MT"/>
              </a:rPr>
              <a:t> </a:t>
            </a:r>
            <a:r>
              <a:rPr sz="2100" spc="150" dirty="0">
                <a:latin typeface="Arial"/>
                <a:cs typeface="Arial"/>
              </a:rPr>
              <a:t>2007</a:t>
            </a:r>
            <a:r>
              <a:rPr sz="1950" spc="150" dirty="0">
                <a:latin typeface="Gill Sans MT"/>
                <a:cs typeface="Gill Sans MT"/>
              </a:rPr>
              <a:t>)</a:t>
            </a:r>
            <a:r>
              <a:rPr sz="2100" spc="150" dirty="0">
                <a:latin typeface="Arial"/>
                <a:cs typeface="Arial"/>
              </a:rPr>
              <a:t>.</a:t>
            </a:r>
            <a:endParaRPr sz="2100" dirty="0">
              <a:latin typeface="Arial"/>
              <a:cs typeface="Arial"/>
            </a:endParaRPr>
          </a:p>
          <a:p>
            <a:pPr marL="291465" marR="5080" indent="-279400">
              <a:lnSpc>
                <a:spcPct val="128000"/>
              </a:lnSpc>
              <a:buAutoNum type="arabicPeriod"/>
              <a:tabLst>
                <a:tab pos="292100" algn="l"/>
              </a:tabLst>
            </a:pPr>
            <a:r>
              <a:rPr sz="2100" spc="145" dirty="0">
                <a:latin typeface="Arial"/>
                <a:cs typeface="Arial"/>
              </a:rPr>
              <a:t>The </a:t>
            </a:r>
            <a:r>
              <a:rPr sz="2100" spc="130" dirty="0">
                <a:latin typeface="Arial"/>
                <a:cs typeface="Arial"/>
              </a:rPr>
              <a:t>Perfect </a:t>
            </a:r>
            <a:r>
              <a:rPr sz="2100" spc="95" dirty="0">
                <a:latin typeface="Arial"/>
                <a:cs typeface="Arial"/>
              </a:rPr>
              <a:t>E</a:t>
            </a:r>
            <a:r>
              <a:rPr sz="1950" spc="95" dirty="0">
                <a:latin typeface="Gill Sans MT"/>
                <a:cs typeface="Gill Sans MT"/>
              </a:rPr>
              <a:t>-</a:t>
            </a:r>
            <a:r>
              <a:rPr sz="2100" spc="95" dirty="0">
                <a:latin typeface="Arial"/>
                <a:cs typeface="Arial"/>
              </a:rPr>
              <a:t>Storm, </a:t>
            </a:r>
            <a:r>
              <a:rPr sz="2100" spc="170" dirty="0">
                <a:latin typeface="Arial"/>
                <a:cs typeface="Arial"/>
              </a:rPr>
              <a:t>Commissioned  </a:t>
            </a:r>
            <a:r>
              <a:rPr sz="2100" spc="140" dirty="0">
                <a:latin typeface="Arial"/>
                <a:cs typeface="Arial"/>
              </a:rPr>
              <a:t>paper, </a:t>
            </a:r>
            <a:r>
              <a:rPr sz="2100" spc="150" dirty="0">
                <a:latin typeface="Arial"/>
                <a:cs typeface="Arial"/>
              </a:rPr>
              <a:t>Observatory </a:t>
            </a:r>
            <a:r>
              <a:rPr sz="2100" spc="180" dirty="0">
                <a:latin typeface="Arial"/>
                <a:cs typeface="Arial"/>
              </a:rPr>
              <a:t>on </a:t>
            </a:r>
            <a:r>
              <a:rPr sz="2100" spc="135" dirty="0">
                <a:latin typeface="Arial"/>
                <a:cs typeface="Arial"/>
              </a:rPr>
              <a:t>Borderless  </a:t>
            </a:r>
            <a:r>
              <a:rPr sz="2100" spc="175" dirty="0">
                <a:latin typeface="Arial"/>
                <a:cs typeface="Arial"/>
              </a:rPr>
              <a:t>Higher </a:t>
            </a:r>
            <a:r>
              <a:rPr sz="2100" spc="60" dirty="0">
                <a:latin typeface="Arial"/>
                <a:cs typeface="Arial"/>
              </a:rPr>
              <a:t>Ed, </a:t>
            </a:r>
            <a:r>
              <a:rPr sz="2100" spc="185" dirty="0">
                <a:latin typeface="Arial"/>
                <a:cs typeface="Arial"/>
              </a:rPr>
              <a:t>London,</a:t>
            </a:r>
            <a:r>
              <a:rPr sz="2100" spc="85" dirty="0">
                <a:latin typeface="Arial"/>
                <a:cs typeface="Arial"/>
              </a:rPr>
              <a:t> </a:t>
            </a:r>
            <a:r>
              <a:rPr sz="2100" spc="10" dirty="0">
                <a:latin typeface="Arial"/>
                <a:cs typeface="Arial"/>
              </a:rPr>
              <a:t>UK.</a:t>
            </a:r>
            <a:endParaRPr sz="2100" dirty="0">
              <a:latin typeface="Arial"/>
              <a:cs typeface="Arial"/>
            </a:endParaRPr>
          </a:p>
          <a:p>
            <a:pPr marL="291465" marR="441959" indent="-279400">
              <a:lnSpc>
                <a:spcPct val="128000"/>
              </a:lnSpc>
              <a:buAutoNum type="arabicPeriod"/>
              <a:tabLst>
                <a:tab pos="292100" algn="l"/>
              </a:tabLst>
            </a:pPr>
            <a:r>
              <a:rPr sz="2100" spc="175" dirty="0">
                <a:latin typeface="Arial"/>
                <a:cs typeface="Arial"/>
              </a:rPr>
              <a:t>Alumni Achievement </a:t>
            </a:r>
            <a:r>
              <a:rPr sz="2100" spc="140" dirty="0">
                <a:latin typeface="Arial"/>
                <a:cs typeface="Arial"/>
              </a:rPr>
              <a:t>Award, </a:t>
            </a:r>
            <a:r>
              <a:rPr sz="2100" spc="-20" dirty="0">
                <a:latin typeface="Arial"/>
                <a:cs typeface="Arial"/>
              </a:rPr>
              <a:t>U</a:t>
            </a:r>
            <a:r>
              <a:rPr lang="en-US" sz="2100" spc="-20" dirty="0">
                <a:latin typeface="Arial"/>
                <a:cs typeface="Arial"/>
              </a:rPr>
              <a:t>niv.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spc="140" dirty="0">
                <a:latin typeface="Arial"/>
                <a:cs typeface="Arial"/>
              </a:rPr>
              <a:t>of  </a:t>
            </a:r>
            <a:r>
              <a:rPr sz="2100" spc="165" dirty="0">
                <a:latin typeface="Arial"/>
                <a:cs typeface="Arial"/>
              </a:rPr>
              <a:t>Wisconsin </a:t>
            </a:r>
            <a:r>
              <a:rPr sz="2100" spc="160" dirty="0">
                <a:latin typeface="Arial"/>
                <a:cs typeface="Arial"/>
              </a:rPr>
              <a:t>School </a:t>
            </a:r>
            <a:r>
              <a:rPr sz="2100" spc="140" dirty="0">
                <a:latin typeface="Arial"/>
                <a:cs typeface="Arial"/>
              </a:rPr>
              <a:t>of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spc="155" dirty="0">
                <a:latin typeface="Arial"/>
                <a:cs typeface="Arial"/>
              </a:rPr>
              <a:t>Education.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806039" y="1292292"/>
            <a:ext cx="0" cy="709930"/>
          </a:xfrm>
          <a:custGeom>
            <a:avLst/>
            <a:gdLst/>
            <a:ahLst/>
            <a:cxnLst/>
            <a:rect l="l" t="t" r="r" b="b"/>
            <a:pathLst>
              <a:path h="709930">
                <a:moveTo>
                  <a:pt x="0" y="0"/>
                </a:moveTo>
                <a:lnTo>
                  <a:pt x="0" y="709734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09586" y="1908506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88010" y="1257300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91557" y="1976696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263717"/>
            <a:ext cx="15649575" cy="0"/>
          </a:xfrm>
          <a:custGeom>
            <a:avLst/>
            <a:gdLst/>
            <a:ahLst/>
            <a:cxnLst/>
            <a:rect l="l" t="t" r="r" b="b"/>
            <a:pathLst>
              <a:path w="15649575">
                <a:moveTo>
                  <a:pt x="0" y="0"/>
                </a:moveTo>
                <a:lnTo>
                  <a:pt x="15649574" y="0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473912" y="0"/>
            <a:ext cx="2814320" cy="200025"/>
          </a:xfrm>
          <a:custGeom>
            <a:avLst/>
            <a:gdLst/>
            <a:ahLst/>
            <a:cxnLst/>
            <a:rect l="l" t="t" r="r" b="b"/>
            <a:pathLst>
              <a:path w="2814319" h="200025">
                <a:moveTo>
                  <a:pt x="0" y="0"/>
                </a:moveTo>
                <a:lnTo>
                  <a:pt x="2814086" y="0"/>
                </a:lnTo>
                <a:lnTo>
                  <a:pt x="2814086" y="200024"/>
                </a:lnTo>
                <a:lnTo>
                  <a:pt x="0" y="200024"/>
                </a:lnTo>
                <a:lnTo>
                  <a:pt x="0" y="0"/>
                </a:lnTo>
                <a:close/>
              </a:path>
            </a:pathLst>
          </a:custGeom>
          <a:solidFill>
            <a:srgbClr val="0099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4671128" y="526596"/>
            <a:ext cx="11032459" cy="46038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900" i="1" spc="315" dirty="0">
                <a:latin typeface="Arial"/>
                <a:cs typeface="Arial"/>
              </a:rPr>
              <a:t>Ambitions,</a:t>
            </a:r>
            <a:r>
              <a:rPr sz="2900" i="1" spc="-35" dirty="0">
                <a:latin typeface="Arial"/>
                <a:cs typeface="Arial"/>
              </a:rPr>
              <a:t> </a:t>
            </a:r>
            <a:r>
              <a:rPr sz="2900" i="1" spc="330" dirty="0">
                <a:latin typeface="Arial"/>
                <a:cs typeface="Arial"/>
              </a:rPr>
              <a:t>Accomplishments,</a:t>
            </a:r>
            <a:r>
              <a:rPr sz="2900" i="1" spc="-35" dirty="0">
                <a:latin typeface="Arial"/>
                <a:cs typeface="Arial"/>
              </a:rPr>
              <a:t> </a:t>
            </a:r>
            <a:r>
              <a:rPr sz="2900" i="1" spc="585" dirty="0">
                <a:latin typeface="Arial"/>
                <a:cs typeface="Arial"/>
              </a:rPr>
              <a:t>&amp;</a:t>
            </a:r>
            <a:r>
              <a:rPr sz="2900" i="1" spc="170" dirty="0">
                <a:latin typeface="Arial"/>
                <a:cs typeface="Arial"/>
              </a:rPr>
              <a:t> </a:t>
            </a:r>
            <a:r>
              <a:rPr sz="2900" i="1" spc="285" dirty="0">
                <a:latin typeface="Arial"/>
                <a:cs typeface="Arial"/>
              </a:rPr>
              <a:t>Awards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965723" y="9470915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71676" y="9373933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017196" y="9524948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923149" y="9427969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7F2BC400-86A7-4380-BA7E-6D23ACB84AD6}"/>
              </a:ext>
            </a:extLst>
          </p:cNvPr>
          <p:cNvSpPr/>
          <p:nvPr/>
        </p:nvSpPr>
        <p:spPr>
          <a:xfrm rot="10800000">
            <a:off x="555083" y="5371310"/>
            <a:ext cx="4729459" cy="4860815"/>
          </a:xfrm>
          <a:prstGeom prst="arc">
            <a:avLst>
              <a:gd name="adj1" fmla="val 16200000"/>
              <a:gd name="adj2" fmla="val 5304844"/>
            </a:avLst>
          </a:prstGeom>
          <a:ln w="82550">
            <a:solidFill>
              <a:srgbClr val="0099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97ABE8BE-0564-4624-BF51-622E4E5E33B6}"/>
              </a:ext>
            </a:extLst>
          </p:cNvPr>
          <p:cNvSpPr/>
          <p:nvPr/>
        </p:nvSpPr>
        <p:spPr>
          <a:xfrm>
            <a:off x="13109342" y="1263717"/>
            <a:ext cx="4841880" cy="4107593"/>
          </a:xfrm>
          <a:prstGeom prst="arc">
            <a:avLst>
              <a:gd name="adj1" fmla="val 16200000"/>
              <a:gd name="adj2" fmla="val 5304844"/>
            </a:avLst>
          </a:prstGeom>
          <a:ln w="63500">
            <a:solidFill>
              <a:srgbClr val="0099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4444403" y="1086763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47950" y="1755246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1421" y="5588135"/>
            <a:ext cx="0" cy="694055"/>
          </a:xfrm>
          <a:custGeom>
            <a:avLst/>
            <a:gdLst/>
            <a:ahLst/>
            <a:cxnLst/>
            <a:rect l="l" t="t" r="r" b="b"/>
            <a:pathLst>
              <a:path h="694054">
                <a:moveTo>
                  <a:pt x="0" y="0"/>
                </a:moveTo>
                <a:lnTo>
                  <a:pt x="0" y="693640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94968" y="6188258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44376" y="9919468"/>
            <a:ext cx="15544165" cy="0"/>
          </a:xfrm>
          <a:custGeom>
            <a:avLst/>
            <a:gdLst/>
            <a:ahLst/>
            <a:cxnLst/>
            <a:rect l="l" t="t" r="r" b="b"/>
            <a:pathLst>
              <a:path w="15544165">
                <a:moveTo>
                  <a:pt x="0" y="0"/>
                </a:moveTo>
                <a:lnTo>
                  <a:pt x="15543623" y="0"/>
                </a:lnTo>
              </a:path>
            </a:pathLst>
          </a:custGeom>
          <a:ln w="66674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44375" y="5550035"/>
            <a:ext cx="12553950" cy="0"/>
          </a:xfrm>
          <a:custGeom>
            <a:avLst/>
            <a:gdLst/>
            <a:ahLst/>
            <a:cxnLst/>
            <a:rect l="l" t="t" r="r" b="b"/>
            <a:pathLst>
              <a:path w="12553950">
                <a:moveTo>
                  <a:pt x="0" y="0"/>
                </a:moveTo>
                <a:lnTo>
                  <a:pt x="12553949" y="0"/>
                </a:lnTo>
              </a:path>
            </a:pathLst>
          </a:custGeom>
          <a:ln w="7619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92994" y="1895946"/>
            <a:ext cx="5898515" cy="3507104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R="447675" algn="ctr">
              <a:lnSpc>
                <a:spcPct val="100000"/>
              </a:lnSpc>
              <a:spcBef>
                <a:spcPts val="570"/>
              </a:spcBef>
            </a:pPr>
            <a:r>
              <a:rPr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2005</a:t>
            </a:r>
            <a:endParaRPr sz="4000" dirty="0">
              <a:latin typeface="Century Gothic"/>
              <a:cs typeface="Century Gothic"/>
            </a:endParaRPr>
          </a:p>
          <a:p>
            <a:pPr marL="291465" indent="-279400">
              <a:lnSpc>
                <a:spcPct val="100000"/>
              </a:lnSpc>
              <a:spcBef>
                <a:spcPts val="270"/>
              </a:spcBef>
              <a:buAutoNum type="arabicPeriod"/>
              <a:tabLst>
                <a:tab pos="292100" algn="l"/>
              </a:tabLst>
            </a:pPr>
            <a:r>
              <a:rPr sz="2100" spc="180" dirty="0">
                <a:latin typeface="Arial"/>
                <a:cs typeface="Arial"/>
              </a:rPr>
              <a:t>Commisioned </a:t>
            </a:r>
            <a:r>
              <a:rPr sz="2100" spc="175" dirty="0">
                <a:latin typeface="Arial"/>
                <a:cs typeface="Arial"/>
              </a:rPr>
              <a:t>by </a:t>
            </a:r>
            <a:r>
              <a:rPr sz="2100" spc="-5" dirty="0">
                <a:latin typeface="Arial"/>
                <a:cs typeface="Arial"/>
              </a:rPr>
              <a:t>U.S. </a:t>
            </a:r>
            <a:r>
              <a:rPr sz="2100" spc="70" dirty="0">
                <a:latin typeface="Arial"/>
                <a:cs typeface="Arial"/>
              </a:rPr>
              <a:t>DOD:</a:t>
            </a:r>
            <a:r>
              <a:rPr sz="2100" spc="80" dirty="0">
                <a:latin typeface="Arial"/>
                <a:cs typeface="Arial"/>
              </a:rPr>
              <a:t> </a:t>
            </a:r>
            <a:r>
              <a:rPr sz="2100" spc="125" dirty="0">
                <a:latin typeface="Arial"/>
                <a:cs typeface="Arial"/>
              </a:rPr>
              <a:t>Massive</a:t>
            </a:r>
            <a:endParaRPr sz="2100" dirty="0">
              <a:latin typeface="Arial"/>
              <a:cs typeface="Arial"/>
            </a:endParaRPr>
          </a:p>
          <a:p>
            <a:pPr marL="291465" marR="5080">
              <a:lnSpc>
                <a:spcPct val="128000"/>
              </a:lnSpc>
            </a:pPr>
            <a:r>
              <a:rPr sz="2100" spc="175" dirty="0">
                <a:latin typeface="Arial"/>
                <a:cs typeface="Arial"/>
              </a:rPr>
              <a:t>multiplayer </a:t>
            </a:r>
            <a:r>
              <a:rPr sz="2100" spc="180" dirty="0">
                <a:latin typeface="Arial"/>
                <a:cs typeface="Arial"/>
              </a:rPr>
              <a:t>online </a:t>
            </a:r>
            <a:r>
              <a:rPr sz="2100" spc="175" dirty="0">
                <a:latin typeface="Arial"/>
                <a:cs typeface="Arial"/>
              </a:rPr>
              <a:t>gaming: </a:t>
            </a:r>
            <a:r>
              <a:rPr sz="2100" spc="5" dirty="0">
                <a:latin typeface="Arial"/>
                <a:cs typeface="Arial"/>
              </a:rPr>
              <a:t>A </a:t>
            </a:r>
            <a:r>
              <a:rPr sz="2100" spc="135" dirty="0">
                <a:latin typeface="Arial"/>
                <a:cs typeface="Arial"/>
              </a:rPr>
              <a:t>research  </a:t>
            </a:r>
            <a:r>
              <a:rPr sz="2100" spc="170" dirty="0">
                <a:latin typeface="Arial"/>
                <a:cs typeface="Arial"/>
              </a:rPr>
              <a:t>framework </a:t>
            </a:r>
            <a:r>
              <a:rPr sz="2100" spc="135" dirty="0">
                <a:latin typeface="Arial"/>
                <a:cs typeface="Arial"/>
              </a:rPr>
              <a:t>for </a:t>
            </a:r>
            <a:r>
              <a:rPr sz="2100" spc="160" dirty="0">
                <a:latin typeface="Arial"/>
                <a:cs typeface="Arial"/>
              </a:rPr>
              <a:t>military </a:t>
            </a:r>
            <a:r>
              <a:rPr sz="2100" spc="195" dirty="0">
                <a:latin typeface="Arial"/>
                <a:cs typeface="Arial"/>
              </a:rPr>
              <a:t>educ </a:t>
            </a:r>
            <a:r>
              <a:rPr sz="2100" spc="175" dirty="0">
                <a:latin typeface="Arial"/>
                <a:cs typeface="Arial"/>
              </a:rPr>
              <a:t>and</a:t>
            </a:r>
            <a:r>
              <a:rPr sz="2100" spc="-114" dirty="0">
                <a:latin typeface="Arial"/>
                <a:cs typeface="Arial"/>
              </a:rPr>
              <a:t> </a:t>
            </a:r>
            <a:r>
              <a:rPr sz="2100" spc="160" dirty="0">
                <a:latin typeface="Arial"/>
                <a:cs typeface="Arial"/>
              </a:rPr>
              <a:t>training.  Adv </a:t>
            </a:r>
            <a:r>
              <a:rPr sz="2100" spc="150" dirty="0">
                <a:latin typeface="Arial"/>
                <a:cs typeface="Arial"/>
              </a:rPr>
              <a:t>Distrib </a:t>
            </a:r>
            <a:r>
              <a:rPr sz="2100" spc="190" dirty="0">
                <a:latin typeface="Arial"/>
                <a:cs typeface="Arial"/>
              </a:rPr>
              <a:t>Lrng </a:t>
            </a:r>
            <a:r>
              <a:rPr sz="1950" spc="135" dirty="0">
                <a:latin typeface="Gill Sans MT"/>
                <a:cs typeface="Gill Sans MT"/>
              </a:rPr>
              <a:t>(</a:t>
            </a:r>
            <a:r>
              <a:rPr sz="2100" spc="135" dirty="0">
                <a:latin typeface="Arial"/>
                <a:cs typeface="Arial"/>
              </a:rPr>
              <a:t>ADL</a:t>
            </a:r>
            <a:r>
              <a:rPr sz="1950" spc="135" dirty="0">
                <a:latin typeface="Gill Sans MT"/>
                <a:cs typeface="Gill Sans MT"/>
              </a:rPr>
              <a:t>)</a:t>
            </a:r>
            <a:r>
              <a:rPr sz="1950" spc="-30" dirty="0">
                <a:latin typeface="Gill Sans MT"/>
                <a:cs typeface="Gill Sans MT"/>
              </a:rPr>
              <a:t> </a:t>
            </a:r>
            <a:r>
              <a:rPr sz="2100" spc="145" dirty="0">
                <a:latin typeface="Arial"/>
                <a:cs typeface="Arial"/>
              </a:rPr>
              <a:t>Initiative.</a:t>
            </a:r>
            <a:endParaRPr sz="2100" dirty="0">
              <a:latin typeface="Arial"/>
              <a:cs typeface="Arial"/>
            </a:endParaRPr>
          </a:p>
          <a:p>
            <a:pPr marL="291465" marR="36830" indent="-279400">
              <a:lnSpc>
                <a:spcPct val="128000"/>
              </a:lnSpc>
              <a:buAutoNum type="arabicPeriod" startAt="2"/>
              <a:tabLst>
                <a:tab pos="292100" algn="l"/>
              </a:tabLst>
            </a:pPr>
            <a:r>
              <a:rPr sz="2100" spc="170" dirty="0">
                <a:latin typeface="Arial"/>
                <a:cs typeface="Arial"/>
              </a:rPr>
              <a:t>Int</a:t>
            </a:r>
            <a:r>
              <a:rPr sz="1950" spc="170" dirty="0">
                <a:latin typeface="Gill Sans MT"/>
                <a:cs typeface="Gill Sans MT"/>
              </a:rPr>
              <a:t>’</a:t>
            </a:r>
            <a:r>
              <a:rPr sz="2100" spc="170" dirty="0">
                <a:latin typeface="Arial"/>
                <a:cs typeface="Arial"/>
              </a:rPr>
              <a:t>l </a:t>
            </a:r>
            <a:r>
              <a:rPr sz="2100" spc="130" dirty="0">
                <a:latin typeface="Arial"/>
                <a:cs typeface="Arial"/>
              </a:rPr>
              <a:t>surveys </a:t>
            </a:r>
            <a:r>
              <a:rPr sz="2100" spc="215" dirty="0">
                <a:latin typeface="Arial"/>
                <a:cs typeface="Arial"/>
              </a:rPr>
              <a:t>conducted </a:t>
            </a:r>
            <a:r>
              <a:rPr sz="2100" spc="180" dirty="0">
                <a:latin typeface="Arial"/>
                <a:cs typeface="Arial"/>
              </a:rPr>
              <a:t>on </a:t>
            </a:r>
            <a:r>
              <a:rPr sz="2100" spc="210" dirty="0">
                <a:latin typeface="Arial"/>
                <a:cs typeface="Arial"/>
              </a:rPr>
              <a:t>blended  </a:t>
            </a:r>
            <a:r>
              <a:rPr sz="2100" spc="175" dirty="0">
                <a:latin typeface="Arial"/>
                <a:cs typeface="Arial"/>
              </a:rPr>
              <a:t>learning </a:t>
            </a:r>
            <a:r>
              <a:rPr sz="2100" spc="150" dirty="0">
                <a:latin typeface="Arial"/>
                <a:cs typeface="Arial"/>
              </a:rPr>
              <a:t>in </a:t>
            </a:r>
            <a:r>
              <a:rPr sz="2100" spc="185" dirty="0">
                <a:latin typeface="Arial"/>
                <a:cs typeface="Arial"/>
              </a:rPr>
              <a:t>corp </a:t>
            </a:r>
            <a:r>
              <a:rPr sz="2100" spc="180" dirty="0">
                <a:latin typeface="Arial"/>
                <a:cs typeface="Arial"/>
              </a:rPr>
              <a:t>training </a:t>
            </a:r>
            <a:r>
              <a:rPr sz="2100" spc="150" dirty="0">
                <a:latin typeface="Arial"/>
                <a:cs typeface="Arial"/>
              </a:rPr>
              <a:t>in </a:t>
            </a:r>
            <a:r>
              <a:rPr sz="2100" spc="90" dirty="0">
                <a:latin typeface="Arial"/>
                <a:cs typeface="Arial"/>
              </a:rPr>
              <a:t>Korea,</a:t>
            </a:r>
            <a:r>
              <a:rPr sz="2100" spc="-210" dirty="0">
                <a:latin typeface="Arial"/>
                <a:cs typeface="Arial"/>
              </a:rPr>
              <a:t> </a:t>
            </a:r>
            <a:r>
              <a:rPr sz="2100" spc="130" dirty="0">
                <a:latin typeface="Arial"/>
                <a:cs typeface="Arial"/>
              </a:rPr>
              <a:t>China,  </a:t>
            </a:r>
            <a:r>
              <a:rPr sz="2100" spc="140" dirty="0">
                <a:latin typeface="Arial"/>
                <a:cs typeface="Arial"/>
              </a:rPr>
              <a:t>Taiwan, </a:t>
            </a:r>
            <a:r>
              <a:rPr sz="2100" spc="165" dirty="0">
                <a:latin typeface="Arial"/>
                <a:cs typeface="Arial"/>
              </a:rPr>
              <a:t>the </a:t>
            </a:r>
            <a:r>
              <a:rPr sz="2100" spc="10" dirty="0">
                <a:latin typeface="Arial"/>
                <a:cs typeface="Arial"/>
              </a:rPr>
              <a:t>UK, </a:t>
            </a:r>
            <a:r>
              <a:rPr sz="1950" spc="215" dirty="0">
                <a:latin typeface="Gill Sans MT"/>
                <a:cs typeface="Gill Sans MT"/>
              </a:rPr>
              <a:t>&amp;</a:t>
            </a:r>
            <a:r>
              <a:rPr sz="1950" spc="155" dirty="0">
                <a:latin typeface="Gill Sans MT"/>
                <a:cs typeface="Gill Sans MT"/>
              </a:rPr>
              <a:t> </a:t>
            </a:r>
            <a:r>
              <a:rPr sz="2100" spc="20" dirty="0">
                <a:latin typeface="Arial"/>
                <a:cs typeface="Arial"/>
              </a:rPr>
              <a:t>USA.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91730" y="1919332"/>
            <a:ext cx="4687570" cy="320802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3825" algn="ctr">
              <a:lnSpc>
                <a:spcPct val="100000"/>
              </a:lnSpc>
              <a:spcBef>
                <a:spcPts val="1135"/>
              </a:spcBef>
            </a:pPr>
            <a:r>
              <a:rPr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2006</a:t>
            </a:r>
            <a:endParaRPr sz="4000" dirty="0">
              <a:latin typeface="Century Gothic"/>
              <a:cs typeface="Century Gothic"/>
            </a:endParaRPr>
          </a:p>
          <a:p>
            <a:pPr marL="291465" marR="5080" indent="-279400">
              <a:lnSpc>
                <a:spcPts val="3229"/>
              </a:lnSpc>
              <a:spcBef>
                <a:spcPts val="85"/>
              </a:spcBef>
              <a:buAutoNum type="arabicPeriod"/>
              <a:tabLst>
                <a:tab pos="292100" algn="l"/>
              </a:tabLst>
            </a:pPr>
            <a:r>
              <a:rPr sz="2100" spc="185" dirty="0">
                <a:latin typeface="Arial"/>
                <a:cs typeface="Arial"/>
              </a:rPr>
              <a:t>Outstanding </a:t>
            </a:r>
            <a:r>
              <a:rPr sz="2100" spc="114" dirty="0">
                <a:latin typeface="Arial"/>
                <a:cs typeface="Arial"/>
              </a:rPr>
              <a:t>Paper </a:t>
            </a:r>
            <a:r>
              <a:rPr sz="2100" spc="140" dirty="0">
                <a:latin typeface="Arial"/>
                <a:cs typeface="Arial"/>
              </a:rPr>
              <a:t>Award,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spc="114" dirty="0">
                <a:latin typeface="Arial"/>
                <a:cs typeface="Arial"/>
              </a:rPr>
              <a:t>Does  </a:t>
            </a:r>
            <a:r>
              <a:rPr sz="2100" spc="110" dirty="0">
                <a:latin typeface="Arial"/>
                <a:cs typeface="Arial"/>
              </a:rPr>
              <a:t>sense </a:t>
            </a:r>
            <a:r>
              <a:rPr sz="2100" spc="140" dirty="0">
                <a:latin typeface="Arial"/>
                <a:cs typeface="Arial"/>
              </a:rPr>
              <a:t>of </a:t>
            </a:r>
            <a:r>
              <a:rPr sz="2100" spc="204" dirty="0">
                <a:latin typeface="Arial"/>
                <a:cs typeface="Arial"/>
              </a:rPr>
              <a:t>community </a:t>
            </a:r>
            <a:r>
              <a:rPr sz="2100" spc="140" dirty="0">
                <a:latin typeface="Arial"/>
                <a:cs typeface="Arial"/>
              </a:rPr>
              <a:t>matter? </a:t>
            </a:r>
            <a:r>
              <a:rPr sz="2100" spc="-20" dirty="0">
                <a:latin typeface="Arial"/>
                <a:cs typeface="Arial"/>
              </a:rPr>
              <a:t>E</a:t>
            </a:r>
            <a:r>
              <a:rPr sz="1950" spc="-20" dirty="0">
                <a:latin typeface="Gill Sans MT"/>
                <a:cs typeface="Gill Sans MT"/>
              </a:rPr>
              <a:t>-  </a:t>
            </a:r>
            <a:r>
              <a:rPr sz="2100" spc="145" dirty="0">
                <a:latin typeface="Arial"/>
                <a:cs typeface="Arial"/>
              </a:rPr>
              <a:t>Learn </a:t>
            </a:r>
            <a:r>
              <a:rPr sz="2100" spc="150" dirty="0">
                <a:latin typeface="Arial"/>
                <a:cs typeface="Arial"/>
              </a:rPr>
              <a:t>2006, </a:t>
            </a:r>
            <a:r>
              <a:rPr sz="2100" spc="180" dirty="0">
                <a:latin typeface="Arial"/>
                <a:cs typeface="Arial"/>
              </a:rPr>
              <a:t>Honolulu,</a:t>
            </a:r>
            <a:r>
              <a:rPr sz="2100" dirty="0">
                <a:latin typeface="Arial"/>
                <a:cs typeface="Arial"/>
              </a:rPr>
              <a:t> </a:t>
            </a:r>
            <a:r>
              <a:rPr sz="2100" spc="135" dirty="0">
                <a:latin typeface="Arial"/>
                <a:cs typeface="Arial"/>
              </a:rPr>
              <a:t>Hawaii.</a:t>
            </a:r>
            <a:endParaRPr sz="2100" dirty="0">
              <a:latin typeface="Arial"/>
              <a:cs typeface="Arial"/>
            </a:endParaRPr>
          </a:p>
          <a:p>
            <a:pPr marL="291465" indent="-279400">
              <a:lnSpc>
                <a:spcPct val="100000"/>
              </a:lnSpc>
              <a:spcBef>
                <a:spcPts val="470"/>
              </a:spcBef>
              <a:buAutoNum type="arabicPeriod"/>
              <a:tabLst>
                <a:tab pos="292100" algn="l"/>
              </a:tabLst>
            </a:pPr>
            <a:r>
              <a:rPr sz="2100" spc="150" dirty="0">
                <a:latin typeface="Arial"/>
                <a:cs typeface="Arial"/>
              </a:rPr>
              <a:t>Published: </a:t>
            </a:r>
            <a:r>
              <a:rPr sz="2100" spc="145" dirty="0">
                <a:latin typeface="Arial"/>
                <a:cs typeface="Arial"/>
              </a:rPr>
              <a:t>The </a:t>
            </a:r>
            <a:r>
              <a:rPr sz="2100" spc="204" dirty="0">
                <a:latin typeface="Arial"/>
                <a:cs typeface="Arial"/>
              </a:rPr>
              <a:t>Handbook</a:t>
            </a:r>
            <a:r>
              <a:rPr sz="2100" spc="25" dirty="0">
                <a:latin typeface="Arial"/>
                <a:cs typeface="Arial"/>
              </a:rPr>
              <a:t> </a:t>
            </a:r>
            <a:r>
              <a:rPr sz="2100" spc="140" dirty="0">
                <a:latin typeface="Arial"/>
                <a:cs typeface="Arial"/>
              </a:rPr>
              <a:t>of</a:t>
            </a:r>
            <a:endParaRPr sz="2100" dirty="0">
              <a:latin typeface="Arial"/>
              <a:cs typeface="Arial"/>
            </a:endParaRPr>
          </a:p>
          <a:p>
            <a:pPr marL="291465" marR="473709">
              <a:lnSpc>
                <a:spcPct val="128000"/>
              </a:lnSpc>
            </a:pPr>
            <a:r>
              <a:rPr sz="2100" spc="180" dirty="0">
                <a:latin typeface="Arial"/>
                <a:cs typeface="Arial"/>
              </a:rPr>
              <a:t>Blended </a:t>
            </a:r>
            <a:r>
              <a:rPr sz="2100" spc="155" dirty="0">
                <a:latin typeface="Arial"/>
                <a:cs typeface="Arial"/>
              </a:rPr>
              <a:t>Learning: </a:t>
            </a:r>
            <a:r>
              <a:rPr sz="2100" spc="150" dirty="0">
                <a:latin typeface="Arial"/>
                <a:cs typeface="Arial"/>
              </a:rPr>
              <a:t>Global  </a:t>
            </a:r>
            <a:r>
              <a:rPr sz="2100" spc="125" dirty="0">
                <a:latin typeface="Arial"/>
                <a:cs typeface="Arial"/>
              </a:rPr>
              <a:t>Perspectives, </a:t>
            </a:r>
            <a:r>
              <a:rPr sz="2100" spc="165" dirty="0">
                <a:latin typeface="Arial"/>
                <a:cs typeface="Arial"/>
              </a:rPr>
              <a:t>Local</a:t>
            </a:r>
            <a:r>
              <a:rPr sz="2100" spc="80" dirty="0">
                <a:latin typeface="Arial"/>
                <a:cs typeface="Arial"/>
              </a:rPr>
              <a:t> </a:t>
            </a:r>
            <a:r>
              <a:rPr sz="2100" spc="125" dirty="0">
                <a:latin typeface="Arial"/>
                <a:cs typeface="Arial"/>
              </a:rPr>
              <a:t>Designs.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878371" y="1848444"/>
            <a:ext cx="5112672" cy="3684085"/>
          </a:xfrm>
          <a:prstGeom prst="rect">
            <a:avLst/>
          </a:prstGeom>
        </p:spPr>
        <p:txBody>
          <a:bodyPr vert="horz" wrap="square" lIns="0" tIns="126365" rIns="0" bIns="0" rtlCol="0">
            <a:spAutoFit/>
          </a:bodyPr>
          <a:lstStyle/>
          <a:p>
            <a:pPr marL="1604963">
              <a:lnSpc>
                <a:spcPct val="100000"/>
              </a:lnSpc>
              <a:spcBef>
                <a:spcPts val="995"/>
              </a:spcBef>
            </a:pPr>
            <a:r>
              <a:rPr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2007</a:t>
            </a:r>
            <a:endParaRPr sz="40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100" spc="85" dirty="0">
                <a:latin typeface="Arial"/>
                <a:cs typeface="Arial"/>
              </a:rPr>
              <a:t>Class </a:t>
            </a:r>
            <a:r>
              <a:rPr sz="2100" spc="180" dirty="0">
                <a:latin typeface="Arial"/>
                <a:cs typeface="Arial"/>
              </a:rPr>
              <a:t>Wikibooks</a:t>
            </a:r>
            <a:r>
              <a:rPr sz="2100" spc="105" dirty="0">
                <a:latin typeface="Arial"/>
                <a:cs typeface="Arial"/>
              </a:rPr>
              <a:t> </a:t>
            </a:r>
            <a:r>
              <a:rPr sz="2100" spc="190" dirty="0">
                <a:latin typeface="Arial"/>
                <a:cs typeface="Arial"/>
              </a:rPr>
              <a:t>produced:</a:t>
            </a:r>
            <a:endParaRPr sz="2100" dirty="0">
              <a:latin typeface="Arial"/>
              <a:cs typeface="Arial"/>
            </a:endParaRPr>
          </a:p>
          <a:p>
            <a:pPr marL="293370" marR="5080" indent="-240665">
              <a:lnSpc>
                <a:spcPct val="128000"/>
              </a:lnSpc>
              <a:buAutoNum type="arabicPeriod"/>
              <a:tabLst>
                <a:tab pos="379730" algn="l"/>
              </a:tabLst>
            </a:pPr>
            <a:r>
              <a:rPr sz="2100" spc="145" dirty="0">
                <a:latin typeface="Arial"/>
                <a:cs typeface="Arial"/>
              </a:rPr>
              <a:t>The </a:t>
            </a:r>
            <a:r>
              <a:rPr sz="2100" spc="175" dirty="0">
                <a:latin typeface="Arial"/>
                <a:cs typeface="Arial"/>
              </a:rPr>
              <a:t>Web </a:t>
            </a:r>
            <a:r>
              <a:rPr sz="2100" spc="110" dirty="0">
                <a:latin typeface="Arial"/>
                <a:cs typeface="Arial"/>
              </a:rPr>
              <a:t>2.0 </a:t>
            </a:r>
            <a:r>
              <a:rPr sz="1950" spc="215" dirty="0">
                <a:latin typeface="Gill Sans MT"/>
                <a:cs typeface="Gill Sans MT"/>
              </a:rPr>
              <a:t>&amp;</a:t>
            </a:r>
            <a:r>
              <a:rPr sz="1950" spc="20" dirty="0">
                <a:latin typeface="Gill Sans MT"/>
                <a:cs typeface="Gill Sans MT"/>
              </a:rPr>
              <a:t> </a:t>
            </a:r>
            <a:r>
              <a:rPr sz="2100" spc="170" dirty="0">
                <a:latin typeface="Arial"/>
                <a:cs typeface="Arial"/>
              </a:rPr>
              <a:t>Emerging  </a:t>
            </a:r>
            <a:r>
              <a:rPr sz="2100" spc="190" dirty="0">
                <a:latin typeface="Arial"/>
                <a:cs typeface="Arial"/>
              </a:rPr>
              <a:t>Lrng </a:t>
            </a:r>
            <a:r>
              <a:rPr sz="2100" spc="165" dirty="0">
                <a:latin typeface="Arial"/>
                <a:cs typeface="Arial"/>
              </a:rPr>
              <a:t>Tech </a:t>
            </a:r>
            <a:r>
              <a:rPr sz="1950" spc="155" dirty="0">
                <a:latin typeface="Gill Sans MT"/>
                <a:cs typeface="Gill Sans MT"/>
              </a:rPr>
              <a:t>(</a:t>
            </a:r>
            <a:r>
              <a:rPr sz="2100" spc="155" dirty="0">
                <a:latin typeface="Arial"/>
                <a:cs typeface="Arial"/>
              </a:rPr>
              <a:t>The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105" dirty="0">
                <a:latin typeface="Arial"/>
                <a:cs typeface="Arial"/>
              </a:rPr>
              <a:t>WELT</a:t>
            </a:r>
            <a:r>
              <a:rPr sz="1950" spc="105" dirty="0">
                <a:latin typeface="Gill Sans MT"/>
                <a:cs typeface="Gill Sans MT"/>
              </a:rPr>
              <a:t>)</a:t>
            </a:r>
            <a:r>
              <a:rPr sz="2100" spc="105" dirty="0">
                <a:latin typeface="Arial"/>
                <a:cs typeface="Arial"/>
              </a:rPr>
              <a:t>.</a:t>
            </a:r>
            <a:endParaRPr sz="2100" dirty="0">
              <a:latin typeface="Arial"/>
              <a:cs typeface="Arial"/>
            </a:endParaRPr>
          </a:p>
          <a:p>
            <a:pPr marL="463550" marR="22225" indent="-393065">
              <a:lnSpc>
                <a:spcPct val="128000"/>
              </a:lnSpc>
              <a:buAutoNum type="arabicPeriod"/>
              <a:tabLst>
                <a:tab pos="397510" algn="l"/>
              </a:tabLst>
            </a:pPr>
            <a:r>
              <a:rPr sz="2100" spc="145" dirty="0">
                <a:latin typeface="Arial"/>
                <a:cs typeface="Arial"/>
              </a:rPr>
              <a:t>The </a:t>
            </a:r>
            <a:r>
              <a:rPr sz="2100" spc="140" dirty="0">
                <a:latin typeface="Arial"/>
                <a:cs typeface="Arial"/>
              </a:rPr>
              <a:t>Practice of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spc="175" dirty="0">
                <a:latin typeface="Arial"/>
                <a:cs typeface="Arial"/>
              </a:rPr>
              <a:t>Learning  </a:t>
            </a:r>
            <a:r>
              <a:rPr sz="2100" spc="145" dirty="0">
                <a:latin typeface="Arial"/>
                <a:cs typeface="Arial"/>
              </a:rPr>
              <a:t>Theories </a:t>
            </a:r>
            <a:r>
              <a:rPr sz="1950" spc="155" dirty="0">
                <a:latin typeface="Gill Sans MT"/>
                <a:cs typeface="Gill Sans MT"/>
              </a:rPr>
              <a:t>(</a:t>
            </a:r>
            <a:r>
              <a:rPr sz="2100" spc="155" dirty="0">
                <a:latin typeface="Arial"/>
                <a:cs typeface="Arial"/>
              </a:rPr>
              <a:t>The</a:t>
            </a:r>
            <a:r>
              <a:rPr sz="2100" spc="55" dirty="0">
                <a:latin typeface="Arial"/>
                <a:cs typeface="Arial"/>
              </a:rPr>
              <a:t> </a:t>
            </a:r>
            <a:r>
              <a:rPr sz="2100" spc="90" dirty="0">
                <a:latin typeface="Arial"/>
                <a:cs typeface="Arial"/>
              </a:rPr>
              <a:t>POLT</a:t>
            </a:r>
            <a:r>
              <a:rPr sz="1950" spc="90" dirty="0">
                <a:latin typeface="Gill Sans MT"/>
                <a:cs typeface="Gill Sans MT"/>
              </a:rPr>
              <a:t>)</a:t>
            </a:r>
            <a:r>
              <a:rPr sz="2100" spc="90" dirty="0">
                <a:latin typeface="Arial"/>
                <a:cs typeface="Arial"/>
              </a:rPr>
              <a:t>.</a:t>
            </a:r>
            <a:endParaRPr lang="en-US" sz="2100" spc="90" dirty="0">
              <a:latin typeface="Arial"/>
              <a:cs typeface="Arial"/>
            </a:endParaRPr>
          </a:p>
          <a:p>
            <a:pPr marL="463550" marR="22225" indent="-393065">
              <a:lnSpc>
                <a:spcPct val="128000"/>
              </a:lnSpc>
              <a:buAutoNum type="arabicPeriod"/>
              <a:tabLst>
                <a:tab pos="397510" algn="l"/>
              </a:tabLst>
            </a:pPr>
            <a:r>
              <a:rPr lang="en-US" sz="2400" b="0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</a:rPr>
              <a:t>Named Visiting Professor, U. of South Wales, 2007-2017.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81839" y="6185520"/>
            <a:ext cx="7203440" cy="3255645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R="1169670" algn="ctr">
              <a:lnSpc>
                <a:spcPct val="100000"/>
              </a:lnSpc>
              <a:spcBef>
                <a:spcPts val="1380"/>
              </a:spcBef>
            </a:pPr>
            <a:r>
              <a:rPr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2008</a:t>
            </a:r>
            <a:endParaRPr sz="4000" dirty="0">
              <a:latin typeface="Century Gothic"/>
              <a:cs typeface="Century Gothic"/>
            </a:endParaRPr>
          </a:p>
          <a:p>
            <a:pPr marL="291465" marR="568960" indent="-279400">
              <a:lnSpc>
                <a:spcPts val="3229"/>
              </a:lnSpc>
              <a:spcBef>
                <a:spcPts val="215"/>
              </a:spcBef>
              <a:buAutoNum type="arabicPeriod"/>
              <a:tabLst>
                <a:tab pos="292100" algn="l"/>
              </a:tabLst>
            </a:pPr>
            <a:r>
              <a:rPr sz="2100" spc="150" dirty="0">
                <a:latin typeface="Arial"/>
                <a:cs typeface="Arial"/>
              </a:rPr>
              <a:t>Published: </a:t>
            </a:r>
            <a:r>
              <a:rPr sz="2100" spc="160" dirty="0">
                <a:latin typeface="Arial"/>
                <a:cs typeface="Arial"/>
              </a:rPr>
              <a:t>Bonk </a:t>
            </a:r>
            <a:r>
              <a:rPr sz="1950" spc="215" dirty="0">
                <a:latin typeface="Gill Sans MT"/>
                <a:cs typeface="Gill Sans MT"/>
              </a:rPr>
              <a:t>&amp; </a:t>
            </a:r>
            <a:r>
              <a:rPr sz="2100" spc="175" dirty="0">
                <a:latin typeface="Arial"/>
                <a:cs typeface="Arial"/>
              </a:rPr>
              <a:t>Zhang </a:t>
            </a:r>
            <a:r>
              <a:rPr sz="1950" spc="155" dirty="0">
                <a:latin typeface="Gill Sans MT"/>
                <a:cs typeface="Gill Sans MT"/>
              </a:rPr>
              <a:t>(</a:t>
            </a:r>
            <a:r>
              <a:rPr sz="2100" spc="155" dirty="0">
                <a:latin typeface="Arial"/>
                <a:cs typeface="Arial"/>
              </a:rPr>
              <a:t>2008</a:t>
            </a:r>
            <a:r>
              <a:rPr sz="1950" spc="155" dirty="0">
                <a:latin typeface="Gill Sans MT"/>
                <a:cs typeface="Gill Sans MT"/>
              </a:rPr>
              <a:t>)</a:t>
            </a:r>
            <a:r>
              <a:rPr sz="2100" spc="155" dirty="0">
                <a:latin typeface="Arial"/>
                <a:cs typeface="Arial"/>
              </a:rPr>
              <a:t>.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190" dirty="0">
                <a:latin typeface="Arial"/>
                <a:cs typeface="Arial"/>
              </a:rPr>
              <a:t>Empowering  </a:t>
            </a:r>
            <a:r>
              <a:rPr sz="2100" spc="160" dirty="0">
                <a:latin typeface="Arial"/>
                <a:cs typeface="Arial"/>
              </a:rPr>
              <a:t>Online </a:t>
            </a:r>
            <a:r>
              <a:rPr sz="2100" spc="155" dirty="0">
                <a:latin typeface="Arial"/>
                <a:cs typeface="Arial"/>
              </a:rPr>
              <a:t>Learning: </a:t>
            </a:r>
            <a:r>
              <a:rPr sz="2100" spc="190" dirty="0">
                <a:latin typeface="Arial"/>
                <a:cs typeface="Arial"/>
              </a:rPr>
              <a:t>100</a:t>
            </a:r>
            <a:r>
              <a:rPr sz="1950" spc="190" dirty="0">
                <a:latin typeface="Gill Sans MT"/>
                <a:cs typeface="Gill Sans MT"/>
              </a:rPr>
              <a:t>+ </a:t>
            </a:r>
            <a:r>
              <a:rPr sz="2100" spc="155" dirty="0">
                <a:latin typeface="Arial"/>
                <a:cs typeface="Arial"/>
              </a:rPr>
              <a:t>Activities </a:t>
            </a:r>
            <a:r>
              <a:rPr sz="2100" spc="135" dirty="0">
                <a:latin typeface="Arial"/>
                <a:cs typeface="Arial"/>
              </a:rPr>
              <a:t>for Reading,  </a:t>
            </a:r>
            <a:r>
              <a:rPr sz="2100" spc="145" dirty="0">
                <a:latin typeface="Arial"/>
                <a:cs typeface="Arial"/>
              </a:rPr>
              <a:t>Reflecting, </a:t>
            </a:r>
            <a:r>
              <a:rPr sz="2100" spc="155" dirty="0">
                <a:latin typeface="Arial"/>
                <a:cs typeface="Arial"/>
              </a:rPr>
              <a:t>Displaying, </a:t>
            </a:r>
            <a:r>
              <a:rPr sz="1950" spc="215" dirty="0">
                <a:latin typeface="Gill Sans MT"/>
                <a:cs typeface="Gill Sans MT"/>
              </a:rPr>
              <a:t>&amp; </a:t>
            </a:r>
            <a:r>
              <a:rPr sz="2100" spc="160" dirty="0">
                <a:latin typeface="Arial"/>
                <a:cs typeface="Arial"/>
              </a:rPr>
              <a:t>Doing.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spc="100" dirty="0">
                <a:latin typeface="Arial"/>
                <a:cs typeface="Arial"/>
              </a:rPr>
              <a:t>Jossey</a:t>
            </a:r>
            <a:r>
              <a:rPr sz="1950" spc="100" dirty="0">
                <a:latin typeface="Gill Sans MT"/>
                <a:cs typeface="Gill Sans MT"/>
              </a:rPr>
              <a:t>-</a:t>
            </a:r>
            <a:r>
              <a:rPr sz="2100" spc="100" dirty="0">
                <a:latin typeface="Arial"/>
                <a:cs typeface="Arial"/>
              </a:rPr>
              <a:t>Bass.</a:t>
            </a:r>
            <a:endParaRPr sz="2100" dirty="0">
              <a:latin typeface="Arial"/>
              <a:cs typeface="Arial"/>
            </a:endParaRPr>
          </a:p>
          <a:p>
            <a:pPr marL="291465" indent="-279400">
              <a:lnSpc>
                <a:spcPct val="100000"/>
              </a:lnSpc>
              <a:spcBef>
                <a:spcPts val="470"/>
              </a:spcBef>
              <a:buAutoNum type="arabicPeriod"/>
              <a:tabLst>
                <a:tab pos="292100" algn="l"/>
              </a:tabLst>
            </a:pPr>
            <a:r>
              <a:rPr sz="2100" spc="150" dirty="0">
                <a:latin typeface="Arial"/>
                <a:cs typeface="Arial"/>
              </a:rPr>
              <a:t>Major </a:t>
            </a:r>
            <a:r>
              <a:rPr sz="2100" spc="155" dirty="0">
                <a:latin typeface="Arial"/>
                <a:cs typeface="Arial"/>
              </a:rPr>
              <a:t>Preconference </a:t>
            </a:r>
            <a:r>
              <a:rPr sz="2100" spc="165" dirty="0">
                <a:latin typeface="Arial"/>
                <a:cs typeface="Arial"/>
              </a:rPr>
              <a:t>Symposium</a:t>
            </a:r>
            <a:r>
              <a:rPr sz="2100" spc="70" dirty="0">
                <a:latin typeface="Arial"/>
                <a:cs typeface="Arial"/>
              </a:rPr>
              <a:t> </a:t>
            </a:r>
            <a:r>
              <a:rPr sz="2100" spc="165" dirty="0">
                <a:latin typeface="Arial"/>
                <a:cs typeface="Arial"/>
              </a:rPr>
              <a:t>Co</a:t>
            </a:r>
            <a:r>
              <a:rPr sz="1950" spc="165" dirty="0">
                <a:latin typeface="Gill Sans MT"/>
                <a:cs typeface="Gill Sans MT"/>
              </a:rPr>
              <a:t>-</a:t>
            </a:r>
            <a:r>
              <a:rPr sz="2100" spc="165" dirty="0">
                <a:latin typeface="Arial"/>
                <a:cs typeface="Arial"/>
              </a:rPr>
              <a:t>Coordinated:</a:t>
            </a:r>
            <a:endParaRPr sz="2100" dirty="0">
              <a:latin typeface="Arial"/>
              <a:cs typeface="Arial"/>
            </a:endParaRPr>
          </a:p>
          <a:p>
            <a:pPr marL="291465" marR="973455">
              <a:lnSpc>
                <a:spcPct val="128000"/>
              </a:lnSpc>
            </a:pPr>
            <a:r>
              <a:rPr sz="2100" spc="170" dirty="0">
                <a:latin typeface="Arial"/>
                <a:cs typeface="Arial"/>
              </a:rPr>
              <a:t>International </a:t>
            </a:r>
            <a:r>
              <a:rPr sz="2100" spc="110" dirty="0">
                <a:latin typeface="Arial"/>
                <a:cs typeface="Arial"/>
              </a:rPr>
              <a:t>E</a:t>
            </a:r>
            <a:r>
              <a:rPr sz="1950" spc="110" dirty="0">
                <a:latin typeface="Gill Sans MT"/>
                <a:cs typeface="Gill Sans MT"/>
              </a:rPr>
              <a:t>-</a:t>
            </a:r>
            <a:r>
              <a:rPr sz="2100" spc="110" dirty="0">
                <a:latin typeface="Arial"/>
                <a:cs typeface="Arial"/>
              </a:rPr>
              <a:t>Learn </a:t>
            </a:r>
            <a:r>
              <a:rPr sz="2100" spc="150" dirty="0">
                <a:latin typeface="Arial"/>
                <a:cs typeface="Arial"/>
              </a:rPr>
              <a:t>Conference, </a:t>
            </a:r>
            <a:r>
              <a:rPr sz="2100" spc="160" dirty="0">
                <a:latin typeface="Arial"/>
                <a:cs typeface="Arial"/>
              </a:rPr>
              <a:t>Topic:</a:t>
            </a:r>
            <a:r>
              <a:rPr sz="2100" spc="5" dirty="0">
                <a:latin typeface="Arial"/>
                <a:cs typeface="Arial"/>
              </a:rPr>
              <a:t> </a:t>
            </a:r>
            <a:r>
              <a:rPr sz="2100" spc="-20" dirty="0">
                <a:latin typeface="Arial"/>
                <a:cs typeface="Arial"/>
              </a:rPr>
              <a:t>E</a:t>
            </a:r>
            <a:r>
              <a:rPr sz="1950" spc="-20" dirty="0">
                <a:latin typeface="Gill Sans MT"/>
                <a:cs typeface="Gill Sans MT"/>
              </a:rPr>
              <a:t>-  </a:t>
            </a:r>
            <a:r>
              <a:rPr sz="2100" spc="175" dirty="0">
                <a:latin typeface="Arial"/>
                <a:cs typeface="Arial"/>
              </a:rPr>
              <a:t>Learning </a:t>
            </a:r>
            <a:r>
              <a:rPr sz="2100" spc="150" dirty="0">
                <a:latin typeface="Arial"/>
                <a:cs typeface="Arial"/>
              </a:rPr>
              <a:t>in </a:t>
            </a:r>
            <a:r>
              <a:rPr sz="2100" spc="85" dirty="0">
                <a:latin typeface="Arial"/>
                <a:cs typeface="Arial"/>
              </a:rPr>
              <a:t>Asia </a:t>
            </a:r>
            <a:r>
              <a:rPr sz="1950" spc="150" dirty="0">
                <a:latin typeface="Gill Sans MT"/>
                <a:cs typeface="Gill Sans MT"/>
              </a:rPr>
              <a:t>(</a:t>
            </a:r>
            <a:r>
              <a:rPr sz="2100" spc="150" dirty="0">
                <a:latin typeface="Arial"/>
                <a:cs typeface="Arial"/>
              </a:rPr>
              <a:t>2008, </a:t>
            </a:r>
            <a:r>
              <a:rPr sz="2100" spc="85" dirty="0">
                <a:latin typeface="Arial"/>
                <a:cs typeface="Arial"/>
              </a:rPr>
              <a:t>Las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spc="105" dirty="0">
                <a:latin typeface="Arial"/>
                <a:cs typeface="Arial"/>
              </a:rPr>
              <a:t>Vegas</a:t>
            </a:r>
            <a:r>
              <a:rPr sz="1950" spc="105" dirty="0">
                <a:latin typeface="Gill Sans MT"/>
                <a:cs typeface="Gill Sans MT"/>
              </a:rPr>
              <a:t>)</a:t>
            </a:r>
            <a:r>
              <a:rPr sz="2100" spc="105" dirty="0">
                <a:latin typeface="Arial"/>
                <a:cs typeface="Arial"/>
              </a:rPr>
              <a:t>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33459" y="5673843"/>
            <a:ext cx="7894320" cy="3559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1465" marR="416559" indent="-279400">
              <a:lnSpc>
                <a:spcPct val="128000"/>
              </a:lnSpc>
              <a:spcBef>
                <a:spcPts val="95"/>
              </a:spcBef>
              <a:buAutoNum type="arabicPeriod"/>
              <a:tabLst>
                <a:tab pos="292100" algn="l"/>
              </a:tabLst>
            </a:pPr>
            <a:r>
              <a:rPr sz="2100" spc="145" dirty="0">
                <a:latin typeface="Arial"/>
                <a:cs typeface="Arial"/>
              </a:rPr>
              <a:t>Executive </a:t>
            </a:r>
            <a:r>
              <a:rPr sz="2100" spc="175" dirty="0">
                <a:latin typeface="Arial"/>
                <a:cs typeface="Arial"/>
              </a:rPr>
              <a:t>Committee </a:t>
            </a:r>
            <a:r>
              <a:rPr sz="2100" spc="110" dirty="0">
                <a:latin typeface="Arial"/>
                <a:cs typeface="Arial"/>
              </a:rPr>
              <a:t>Chair, </a:t>
            </a:r>
            <a:r>
              <a:rPr sz="2100" spc="155" dirty="0">
                <a:latin typeface="Arial"/>
                <a:cs typeface="Arial"/>
              </a:rPr>
              <a:t>Advisory </a:t>
            </a:r>
            <a:r>
              <a:rPr sz="2100" spc="120" dirty="0">
                <a:latin typeface="Arial"/>
                <a:cs typeface="Arial"/>
              </a:rPr>
              <a:t>Board, </a:t>
            </a:r>
            <a:r>
              <a:rPr sz="2100" spc="110" dirty="0">
                <a:latin typeface="Arial"/>
                <a:cs typeface="Arial"/>
              </a:rPr>
              <a:t>E</a:t>
            </a:r>
            <a:r>
              <a:rPr sz="1950" spc="110" dirty="0">
                <a:latin typeface="Gill Sans MT"/>
                <a:cs typeface="Gill Sans MT"/>
              </a:rPr>
              <a:t>-</a:t>
            </a:r>
            <a:r>
              <a:rPr sz="2100" spc="110" dirty="0">
                <a:latin typeface="Arial"/>
                <a:cs typeface="Arial"/>
              </a:rPr>
              <a:t>Learn  </a:t>
            </a:r>
            <a:r>
              <a:rPr sz="2100" spc="150" dirty="0">
                <a:latin typeface="Arial"/>
                <a:cs typeface="Arial"/>
              </a:rPr>
              <a:t>Conference,</a:t>
            </a:r>
            <a:r>
              <a:rPr sz="2100" spc="105" dirty="0">
                <a:latin typeface="Arial"/>
                <a:cs typeface="Arial"/>
              </a:rPr>
              <a:t> </a:t>
            </a:r>
            <a:r>
              <a:rPr sz="2100" spc="45" dirty="0">
                <a:latin typeface="Arial"/>
                <a:cs typeface="Arial"/>
              </a:rPr>
              <a:t>AACE.</a:t>
            </a:r>
            <a:endParaRPr sz="2100" dirty="0">
              <a:latin typeface="Arial"/>
              <a:cs typeface="Arial"/>
            </a:endParaRPr>
          </a:p>
          <a:p>
            <a:pPr marL="291465" marR="5080" indent="-279400">
              <a:lnSpc>
                <a:spcPct val="128000"/>
              </a:lnSpc>
              <a:buAutoNum type="arabicPeriod"/>
              <a:tabLst>
                <a:tab pos="292100" algn="l"/>
              </a:tabLst>
            </a:pPr>
            <a:r>
              <a:rPr sz="2100" spc="130" dirty="0">
                <a:latin typeface="Arial"/>
                <a:cs typeface="Arial"/>
              </a:rPr>
              <a:t>Bonk, </a:t>
            </a:r>
            <a:r>
              <a:rPr sz="2100" spc="95" dirty="0">
                <a:latin typeface="Arial"/>
                <a:cs typeface="Arial"/>
              </a:rPr>
              <a:t>Lee, </a:t>
            </a:r>
            <a:r>
              <a:rPr sz="1950" spc="215" dirty="0">
                <a:latin typeface="Gill Sans MT"/>
                <a:cs typeface="Gill Sans MT"/>
              </a:rPr>
              <a:t>&amp; </a:t>
            </a:r>
            <a:r>
              <a:rPr sz="2100" spc="145" dirty="0">
                <a:latin typeface="Arial"/>
                <a:cs typeface="Arial"/>
              </a:rPr>
              <a:t>Reynolds </a:t>
            </a:r>
            <a:r>
              <a:rPr sz="1950" spc="85" dirty="0">
                <a:latin typeface="Gill Sans MT"/>
                <a:cs typeface="Gill Sans MT"/>
              </a:rPr>
              <a:t>(</a:t>
            </a:r>
            <a:r>
              <a:rPr sz="2100" spc="85" dirty="0">
                <a:latin typeface="Arial"/>
                <a:cs typeface="Arial"/>
              </a:rPr>
              <a:t>Eds.</a:t>
            </a:r>
            <a:r>
              <a:rPr sz="1950" spc="85" dirty="0">
                <a:latin typeface="Gill Sans MT"/>
                <a:cs typeface="Gill Sans MT"/>
              </a:rPr>
              <a:t>)</a:t>
            </a:r>
            <a:r>
              <a:rPr sz="2100" spc="85" dirty="0">
                <a:latin typeface="Arial"/>
                <a:cs typeface="Arial"/>
              </a:rPr>
              <a:t>. </a:t>
            </a:r>
            <a:r>
              <a:rPr sz="2100" spc="140" dirty="0">
                <a:latin typeface="Arial"/>
                <a:cs typeface="Arial"/>
              </a:rPr>
              <a:t>Special </a:t>
            </a:r>
            <a:r>
              <a:rPr sz="2100" spc="100" dirty="0">
                <a:latin typeface="Arial"/>
                <a:cs typeface="Arial"/>
              </a:rPr>
              <a:t>Issue </a:t>
            </a:r>
            <a:r>
              <a:rPr sz="2100" spc="175" dirty="0">
                <a:latin typeface="Arial"/>
                <a:cs typeface="Arial"/>
              </a:rPr>
              <a:t>and </a:t>
            </a:r>
            <a:r>
              <a:rPr sz="2100" spc="165" dirty="0">
                <a:latin typeface="Arial"/>
                <a:cs typeface="Arial"/>
              </a:rPr>
              <a:t>book:</a:t>
            </a:r>
            <a:r>
              <a:rPr sz="2100" spc="-65" dirty="0">
                <a:latin typeface="Arial"/>
                <a:cs typeface="Arial"/>
              </a:rPr>
              <a:t> </a:t>
            </a:r>
            <a:r>
              <a:rPr sz="2100" spc="5" dirty="0">
                <a:latin typeface="Arial"/>
                <a:cs typeface="Arial"/>
              </a:rPr>
              <a:t>A  </a:t>
            </a:r>
            <a:r>
              <a:rPr sz="2100" spc="140" dirty="0">
                <a:latin typeface="Arial"/>
                <a:cs typeface="Arial"/>
              </a:rPr>
              <a:t>Special </a:t>
            </a:r>
            <a:r>
              <a:rPr sz="2100" spc="95" dirty="0">
                <a:latin typeface="Arial"/>
                <a:cs typeface="Arial"/>
              </a:rPr>
              <a:t>Passage </a:t>
            </a:r>
            <a:r>
              <a:rPr sz="2100" spc="210" dirty="0">
                <a:latin typeface="Arial"/>
                <a:cs typeface="Arial"/>
              </a:rPr>
              <a:t>through </a:t>
            </a:r>
            <a:r>
              <a:rPr sz="2100" spc="85" dirty="0">
                <a:latin typeface="Arial"/>
                <a:cs typeface="Arial"/>
              </a:rPr>
              <a:t>Asia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spc="135" dirty="0">
                <a:latin typeface="Arial"/>
                <a:cs typeface="Arial"/>
              </a:rPr>
              <a:t>E</a:t>
            </a:r>
            <a:r>
              <a:rPr sz="1950" spc="135" dirty="0">
                <a:latin typeface="Gill Sans MT"/>
                <a:cs typeface="Gill Sans MT"/>
              </a:rPr>
              <a:t>-</a:t>
            </a:r>
            <a:r>
              <a:rPr sz="2100" spc="135" dirty="0">
                <a:latin typeface="Arial"/>
                <a:cs typeface="Arial"/>
              </a:rPr>
              <a:t>Learning.</a:t>
            </a:r>
            <a:endParaRPr sz="2100" dirty="0">
              <a:latin typeface="Arial"/>
              <a:cs typeface="Arial"/>
            </a:endParaRPr>
          </a:p>
          <a:p>
            <a:pPr marL="291465" marR="690245" indent="-279400">
              <a:lnSpc>
                <a:spcPct val="128000"/>
              </a:lnSpc>
              <a:buAutoNum type="arabicPeriod"/>
              <a:tabLst>
                <a:tab pos="292100" algn="l"/>
              </a:tabLst>
            </a:pPr>
            <a:r>
              <a:rPr sz="2100" spc="185" dirty="0">
                <a:latin typeface="Arial"/>
                <a:cs typeface="Arial"/>
              </a:rPr>
              <a:t>Outstanding </a:t>
            </a:r>
            <a:r>
              <a:rPr sz="2100" spc="114" dirty="0">
                <a:latin typeface="Arial"/>
                <a:cs typeface="Arial"/>
              </a:rPr>
              <a:t>Paper </a:t>
            </a:r>
            <a:r>
              <a:rPr sz="2100" spc="140" dirty="0">
                <a:latin typeface="Arial"/>
                <a:cs typeface="Arial"/>
              </a:rPr>
              <a:t>Award, </a:t>
            </a:r>
            <a:r>
              <a:rPr sz="2100" spc="180" dirty="0">
                <a:latin typeface="Arial"/>
                <a:cs typeface="Arial"/>
              </a:rPr>
              <a:t>Wikibooks </a:t>
            </a:r>
            <a:r>
              <a:rPr sz="2100" spc="175" dirty="0">
                <a:latin typeface="Arial"/>
                <a:cs typeface="Arial"/>
              </a:rPr>
              <a:t>and  </a:t>
            </a:r>
            <a:r>
              <a:rPr sz="2100" spc="165" dirty="0">
                <a:latin typeface="Arial"/>
                <a:cs typeface="Arial"/>
              </a:rPr>
              <a:t>Wikibookians: </a:t>
            </a:r>
            <a:r>
              <a:rPr sz="2100" spc="180" dirty="0">
                <a:latin typeface="Arial"/>
                <a:cs typeface="Arial"/>
              </a:rPr>
              <a:t>Loosely</a:t>
            </a:r>
            <a:r>
              <a:rPr sz="1950" spc="180" dirty="0">
                <a:latin typeface="Gill Sans MT"/>
                <a:cs typeface="Gill Sans MT"/>
              </a:rPr>
              <a:t>-</a:t>
            </a:r>
            <a:r>
              <a:rPr sz="2100" spc="180" dirty="0">
                <a:latin typeface="Arial"/>
                <a:cs typeface="Arial"/>
              </a:rPr>
              <a:t>Coupled </a:t>
            </a:r>
            <a:r>
              <a:rPr sz="2100" spc="195" dirty="0">
                <a:latin typeface="Arial"/>
                <a:cs typeface="Arial"/>
              </a:rPr>
              <a:t>Community </a:t>
            </a:r>
            <a:r>
              <a:rPr sz="2100" spc="125" dirty="0">
                <a:latin typeface="Arial"/>
                <a:cs typeface="Arial"/>
              </a:rPr>
              <a:t>or</a:t>
            </a:r>
            <a:r>
              <a:rPr sz="2100" spc="-155" dirty="0">
                <a:latin typeface="Arial"/>
                <a:cs typeface="Arial"/>
              </a:rPr>
              <a:t> </a:t>
            </a:r>
            <a:r>
              <a:rPr sz="2100" spc="165" dirty="0">
                <a:latin typeface="Arial"/>
                <a:cs typeface="Arial"/>
              </a:rPr>
              <a:t>the  </a:t>
            </a:r>
            <a:r>
              <a:rPr sz="2100" spc="155" dirty="0">
                <a:latin typeface="Arial"/>
                <a:cs typeface="Arial"/>
              </a:rPr>
              <a:t>Future </a:t>
            </a:r>
            <a:r>
              <a:rPr sz="2100" spc="140" dirty="0">
                <a:latin typeface="Arial"/>
                <a:cs typeface="Arial"/>
              </a:rPr>
              <a:t>of </a:t>
            </a:r>
            <a:r>
              <a:rPr sz="2100" spc="165" dirty="0">
                <a:latin typeface="Arial"/>
                <a:cs typeface="Arial"/>
              </a:rPr>
              <a:t>the </a:t>
            </a:r>
            <a:r>
              <a:rPr sz="2100" spc="180" dirty="0">
                <a:latin typeface="Arial"/>
                <a:cs typeface="Arial"/>
              </a:rPr>
              <a:t>Textbook </a:t>
            </a:r>
            <a:r>
              <a:rPr sz="2100" spc="140" dirty="0">
                <a:latin typeface="Arial"/>
                <a:cs typeface="Arial"/>
              </a:rPr>
              <a:t>Industry?, </a:t>
            </a:r>
            <a:r>
              <a:rPr sz="2100" spc="90" dirty="0">
                <a:latin typeface="Arial"/>
                <a:cs typeface="Arial"/>
              </a:rPr>
              <a:t>Ed</a:t>
            </a:r>
            <a:r>
              <a:rPr sz="2100" spc="-125" dirty="0">
                <a:latin typeface="Arial"/>
                <a:cs typeface="Arial"/>
              </a:rPr>
              <a:t> </a:t>
            </a:r>
            <a:r>
              <a:rPr sz="2100" spc="140" dirty="0">
                <a:latin typeface="Arial"/>
                <a:cs typeface="Arial"/>
              </a:rPr>
              <a:t>Media.</a:t>
            </a:r>
            <a:endParaRPr sz="2100" dirty="0">
              <a:latin typeface="Arial"/>
              <a:cs typeface="Arial"/>
            </a:endParaRPr>
          </a:p>
          <a:p>
            <a:pPr marR="1124585" algn="ctr">
              <a:lnSpc>
                <a:spcPct val="100000"/>
              </a:lnSpc>
              <a:spcBef>
                <a:spcPts val="450"/>
              </a:spcBef>
            </a:pPr>
            <a:r>
              <a:rPr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2009</a:t>
            </a:r>
            <a:endParaRPr sz="4000" dirty="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10814" y="1065746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14361" y="1734228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44555" y="1108102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048101" y="1776582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" y="1091527"/>
            <a:ext cx="15285416" cy="45719"/>
          </a:xfrm>
          <a:custGeom>
            <a:avLst/>
            <a:gdLst/>
            <a:ahLst/>
            <a:cxnLst/>
            <a:rect l="l" t="t" r="r" b="b"/>
            <a:pathLst>
              <a:path w="15497175">
                <a:moveTo>
                  <a:pt x="0" y="0"/>
                </a:moveTo>
                <a:lnTo>
                  <a:pt x="15497174" y="0"/>
                </a:lnTo>
              </a:path>
            </a:pathLst>
          </a:custGeom>
          <a:ln w="76200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473912" y="3"/>
            <a:ext cx="2814320" cy="200025"/>
          </a:xfrm>
          <a:custGeom>
            <a:avLst/>
            <a:gdLst/>
            <a:ahLst/>
            <a:cxnLst/>
            <a:rect l="l" t="t" r="r" b="b"/>
            <a:pathLst>
              <a:path w="2814319" h="200025">
                <a:moveTo>
                  <a:pt x="0" y="0"/>
                </a:moveTo>
                <a:lnTo>
                  <a:pt x="2814086" y="0"/>
                </a:lnTo>
                <a:lnTo>
                  <a:pt x="2814086" y="200024"/>
                </a:lnTo>
                <a:lnTo>
                  <a:pt x="0" y="200024"/>
                </a:lnTo>
                <a:lnTo>
                  <a:pt x="0" y="0"/>
                </a:lnTo>
                <a:close/>
              </a:path>
            </a:pathLst>
          </a:custGeom>
          <a:solidFill>
            <a:srgbClr val="0099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4765552" y="350892"/>
            <a:ext cx="9407647" cy="46038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900" i="1" spc="315" dirty="0">
                <a:latin typeface="Arial"/>
                <a:cs typeface="Arial"/>
              </a:rPr>
              <a:t>Ambitions,</a:t>
            </a:r>
            <a:r>
              <a:rPr sz="2900" i="1" spc="-35" dirty="0">
                <a:latin typeface="Arial"/>
                <a:cs typeface="Arial"/>
              </a:rPr>
              <a:t> </a:t>
            </a:r>
            <a:r>
              <a:rPr sz="2900" i="1" spc="330" dirty="0">
                <a:latin typeface="Arial"/>
                <a:cs typeface="Arial"/>
              </a:rPr>
              <a:t>Accomplishments,</a:t>
            </a:r>
            <a:r>
              <a:rPr sz="2900" i="1" spc="-35" dirty="0">
                <a:latin typeface="Arial"/>
                <a:cs typeface="Arial"/>
              </a:rPr>
              <a:t> </a:t>
            </a:r>
            <a:r>
              <a:rPr sz="2900" i="1" spc="585" dirty="0">
                <a:latin typeface="Arial"/>
                <a:cs typeface="Arial"/>
              </a:rPr>
              <a:t>&amp;</a:t>
            </a:r>
            <a:r>
              <a:rPr sz="2900" i="1" spc="170" dirty="0">
                <a:latin typeface="Arial"/>
                <a:cs typeface="Arial"/>
              </a:rPr>
              <a:t> </a:t>
            </a:r>
            <a:r>
              <a:rPr sz="2900" i="1" spc="285" dirty="0">
                <a:latin typeface="Arial"/>
                <a:cs typeface="Arial"/>
              </a:rPr>
              <a:t>Awards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2803030" y="9383049"/>
            <a:ext cx="45719" cy="517469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707780" y="9194012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D6C715C-509A-4BCD-B661-5189F546B345}"/>
              </a:ext>
            </a:extLst>
          </p:cNvPr>
          <p:cNvSpPr/>
          <p:nvPr/>
        </p:nvSpPr>
        <p:spPr>
          <a:xfrm>
            <a:off x="12803030" y="1086763"/>
            <a:ext cx="4846782" cy="4463271"/>
          </a:xfrm>
          <a:prstGeom prst="arc">
            <a:avLst>
              <a:gd name="adj1" fmla="val 16200000"/>
              <a:gd name="adj2" fmla="val 5460634"/>
            </a:avLst>
          </a:prstGeom>
          <a:ln w="69850">
            <a:solidFill>
              <a:srgbClr val="0099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B16F39D3-15C0-43AF-B3A3-B4EE7C849D18}"/>
              </a:ext>
            </a:extLst>
          </p:cNvPr>
          <p:cNvSpPr/>
          <p:nvPr/>
        </p:nvSpPr>
        <p:spPr>
          <a:xfrm rot="10800000">
            <a:off x="428216" y="5550033"/>
            <a:ext cx="4576919" cy="4368263"/>
          </a:xfrm>
          <a:prstGeom prst="arc">
            <a:avLst>
              <a:gd name="adj1" fmla="val 16086438"/>
              <a:gd name="adj2" fmla="val 5460135"/>
            </a:avLst>
          </a:prstGeom>
          <a:ln w="69850">
            <a:solidFill>
              <a:srgbClr val="0099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17314" y="580634"/>
            <a:ext cx="0" cy="704850"/>
          </a:xfrm>
          <a:custGeom>
            <a:avLst/>
            <a:gdLst/>
            <a:ahLst/>
            <a:cxnLst/>
            <a:rect l="l" t="t" r="r" b="b"/>
            <a:pathLst>
              <a:path h="704850">
                <a:moveTo>
                  <a:pt x="0" y="0"/>
                </a:moveTo>
                <a:lnTo>
                  <a:pt x="0" y="704849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20861" y="1191966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11968" y="604607"/>
            <a:ext cx="0" cy="726440"/>
          </a:xfrm>
          <a:custGeom>
            <a:avLst/>
            <a:gdLst/>
            <a:ahLst/>
            <a:cxnLst/>
            <a:rect l="l" t="t" r="r" b="b"/>
            <a:pathLst>
              <a:path h="726440">
                <a:moveTo>
                  <a:pt x="0" y="0"/>
                </a:moveTo>
                <a:lnTo>
                  <a:pt x="0" y="726025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415517" y="1237114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42005" y="4996933"/>
            <a:ext cx="0" cy="708025"/>
          </a:xfrm>
          <a:custGeom>
            <a:avLst/>
            <a:gdLst/>
            <a:ahLst/>
            <a:cxnLst/>
            <a:rect l="l" t="t" r="r" b="b"/>
            <a:pathLst>
              <a:path h="708025">
                <a:moveTo>
                  <a:pt x="0" y="0"/>
                </a:moveTo>
                <a:lnTo>
                  <a:pt x="0" y="707647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45552" y="5611064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 flipV="1">
            <a:off x="2286000" y="9928390"/>
            <a:ext cx="16158762" cy="347475"/>
          </a:xfrm>
          <a:custGeom>
            <a:avLst/>
            <a:gdLst/>
            <a:ahLst/>
            <a:cxnLst/>
            <a:rect l="l" t="t" r="r" b="b"/>
            <a:pathLst>
              <a:path w="15725775">
                <a:moveTo>
                  <a:pt x="0" y="0"/>
                </a:moveTo>
                <a:lnTo>
                  <a:pt x="15725353" y="0"/>
                </a:lnTo>
              </a:path>
            </a:pathLst>
          </a:custGeom>
          <a:ln w="82550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50" dirty="0"/>
              <a:t>201</a:t>
            </a:r>
            <a:r>
              <a:rPr spc="254" dirty="0"/>
              <a:t>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30835" y="1889964"/>
            <a:ext cx="3852534" cy="290618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R="19050" algn="ctr">
              <a:lnSpc>
                <a:spcPct val="100000"/>
              </a:lnSpc>
              <a:spcBef>
                <a:spcPts val="800"/>
              </a:spcBef>
            </a:pPr>
            <a:r>
              <a:rPr sz="2100" spc="165" dirty="0">
                <a:latin typeface="Arial"/>
                <a:cs typeface="Arial"/>
              </a:rPr>
              <a:t>Conference</a:t>
            </a:r>
            <a:endParaRPr sz="2100" dirty="0">
              <a:latin typeface="Arial"/>
              <a:cs typeface="Arial"/>
            </a:endParaRPr>
          </a:p>
          <a:p>
            <a:pPr marL="12700" marR="5080" indent="121285" algn="ctr">
              <a:lnSpc>
                <a:spcPct val="128000"/>
              </a:lnSpc>
            </a:pPr>
            <a:r>
              <a:rPr sz="2100" spc="165" dirty="0">
                <a:latin typeface="Arial"/>
                <a:cs typeface="Arial"/>
              </a:rPr>
              <a:t>Co</a:t>
            </a:r>
            <a:r>
              <a:rPr sz="1950" spc="165" dirty="0">
                <a:latin typeface="Gill Sans MT"/>
                <a:cs typeface="Gill Sans MT"/>
              </a:rPr>
              <a:t>-</a:t>
            </a:r>
            <a:r>
              <a:rPr sz="2100" spc="165" dirty="0">
                <a:latin typeface="Arial"/>
                <a:cs typeface="Arial"/>
              </a:rPr>
              <a:t>Founder </a:t>
            </a:r>
            <a:r>
              <a:rPr sz="1950" spc="215" dirty="0">
                <a:latin typeface="Gill Sans MT"/>
                <a:cs typeface="Gill Sans MT"/>
              </a:rPr>
              <a:t>&amp;</a:t>
            </a:r>
            <a:r>
              <a:rPr sz="1950" spc="40" dirty="0">
                <a:latin typeface="Gill Sans MT"/>
                <a:cs typeface="Gill Sans MT"/>
              </a:rPr>
              <a:t> </a:t>
            </a:r>
            <a:r>
              <a:rPr sz="2100" spc="145" dirty="0">
                <a:latin typeface="Arial"/>
                <a:cs typeface="Arial"/>
              </a:rPr>
              <a:t>Executive  </a:t>
            </a:r>
            <a:r>
              <a:rPr sz="2100" spc="160" dirty="0">
                <a:latin typeface="Arial"/>
                <a:cs typeface="Arial"/>
              </a:rPr>
              <a:t>Committee, </a:t>
            </a:r>
            <a:r>
              <a:rPr sz="2100" spc="150" dirty="0">
                <a:latin typeface="Arial"/>
                <a:cs typeface="Arial"/>
              </a:rPr>
              <a:t>Global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spc="145" dirty="0">
                <a:latin typeface="Arial"/>
                <a:cs typeface="Arial"/>
              </a:rPr>
              <a:t>Learn  </a:t>
            </a:r>
            <a:r>
              <a:rPr sz="2100" spc="110" dirty="0">
                <a:latin typeface="Arial"/>
                <a:cs typeface="Arial"/>
              </a:rPr>
              <a:t>Asia</a:t>
            </a:r>
            <a:r>
              <a:rPr sz="1950" spc="110" dirty="0">
                <a:latin typeface="Gill Sans MT"/>
                <a:cs typeface="Gill Sans MT"/>
              </a:rPr>
              <a:t>-</a:t>
            </a:r>
            <a:r>
              <a:rPr sz="2100" spc="110" dirty="0">
                <a:latin typeface="Arial"/>
                <a:cs typeface="Arial"/>
              </a:rPr>
              <a:t>Pacific: </a:t>
            </a:r>
            <a:r>
              <a:rPr sz="2100" spc="150" dirty="0">
                <a:latin typeface="Arial"/>
                <a:cs typeface="Arial"/>
              </a:rPr>
              <a:t>Global </a:t>
            </a:r>
            <a:r>
              <a:rPr sz="2100" spc="160" dirty="0">
                <a:latin typeface="Arial"/>
                <a:cs typeface="Arial"/>
              </a:rPr>
              <a:t>Conf  </a:t>
            </a:r>
            <a:r>
              <a:rPr sz="2100" spc="180" dirty="0">
                <a:latin typeface="Arial"/>
                <a:cs typeface="Arial"/>
              </a:rPr>
              <a:t>on </a:t>
            </a:r>
            <a:r>
              <a:rPr sz="2100" spc="175" dirty="0">
                <a:latin typeface="Arial"/>
                <a:cs typeface="Arial"/>
              </a:rPr>
              <a:t>Learning </a:t>
            </a:r>
            <a:r>
              <a:rPr sz="1950" spc="215" dirty="0">
                <a:latin typeface="Gill Sans MT"/>
                <a:cs typeface="Gill Sans MT"/>
              </a:rPr>
              <a:t>&amp;</a:t>
            </a:r>
            <a:r>
              <a:rPr sz="1950" spc="-5" dirty="0">
                <a:latin typeface="Gill Sans MT"/>
                <a:cs typeface="Gill Sans MT"/>
              </a:rPr>
              <a:t> </a:t>
            </a:r>
            <a:r>
              <a:rPr sz="2100" spc="130" dirty="0">
                <a:latin typeface="Arial"/>
                <a:cs typeface="Arial"/>
              </a:rPr>
              <a:t>Tech,</a:t>
            </a:r>
            <a:endParaRPr sz="2100" dirty="0">
              <a:latin typeface="Arial"/>
              <a:cs typeface="Arial"/>
            </a:endParaRPr>
          </a:p>
          <a:p>
            <a:pPr marR="19050" algn="ctr">
              <a:lnSpc>
                <a:spcPct val="100000"/>
              </a:lnSpc>
              <a:spcBef>
                <a:spcPts val="705"/>
              </a:spcBef>
            </a:pPr>
            <a:r>
              <a:rPr sz="2100" spc="55" dirty="0">
                <a:latin typeface="Arial"/>
                <a:cs typeface="Arial"/>
              </a:rPr>
              <a:t>AACE</a:t>
            </a:r>
            <a:r>
              <a:rPr sz="2100" spc="105" dirty="0">
                <a:latin typeface="Arial"/>
                <a:cs typeface="Arial"/>
              </a:rPr>
              <a:t> </a:t>
            </a:r>
            <a:r>
              <a:rPr sz="1950" spc="114" dirty="0">
                <a:latin typeface="Gill Sans MT"/>
                <a:cs typeface="Gill Sans MT"/>
              </a:rPr>
              <a:t>(</a:t>
            </a:r>
            <a:r>
              <a:rPr sz="2100" spc="114" dirty="0">
                <a:latin typeface="Arial"/>
                <a:cs typeface="Arial"/>
              </a:rPr>
              <a:t>First</a:t>
            </a:r>
            <a:r>
              <a:rPr lang="en-US" sz="2100" spc="114" dirty="0">
                <a:latin typeface="Arial"/>
                <a:cs typeface="Arial"/>
              </a:rPr>
              <a:t> held in</a:t>
            </a:r>
            <a:r>
              <a:rPr lang="en-US" sz="2100" spc="185" dirty="0">
                <a:latin typeface="Arial"/>
                <a:cs typeface="Arial"/>
              </a:rPr>
              <a:t> </a:t>
            </a:r>
            <a:r>
              <a:rPr sz="2100" spc="130" dirty="0">
                <a:latin typeface="Arial"/>
                <a:cs typeface="Arial"/>
              </a:rPr>
              <a:t>Penang,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spc="125" dirty="0">
                <a:latin typeface="Arial"/>
                <a:cs typeface="Arial"/>
              </a:rPr>
              <a:t>Malaysia</a:t>
            </a:r>
            <a:r>
              <a:rPr sz="1950" spc="125" dirty="0">
                <a:latin typeface="Gill Sans MT"/>
                <a:cs typeface="Gill Sans MT"/>
              </a:rPr>
              <a:t>)</a:t>
            </a:r>
            <a:r>
              <a:rPr sz="2100" spc="125" dirty="0">
                <a:latin typeface="Arial"/>
                <a:cs typeface="Arial"/>
              </a:rPr>
              <a:t>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48200" y="1471874"/>
            <a:ext cx="3962399" cy="25768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9494">
              <a:lnSpc>
                <a:spcPct val="100000"/>
              </a:lnSpc>
              <a:spcBef>
                <a:spcPts val="100"/>
              </a:spcBef>
            </a:pPr>
            <a:r>
              <a:rPr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2011</a:t>
            </a:r>
            <a:endParaRPr sz="400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2100" spc="145" dirty="0">
                <a:latin typeface="Arial"/>
                <a:cs typeface="Arial"/>
              </a:rPr>
              <a:t>The </a:t>
            </a:r>
            <a:r>
              <a:rPr sz="2100" spc="190" dirty="0">
                <a:latin typeface="Arial"/>
                <a:cs typeface="Arial"/>
              </a:rPr>
              <a:t>World </a:t>
            </a:r>
            <a:r>
              <a:rPr sz="2100" spc="60" dirty="0">
                <a:latin typeface="Arial"/>
                <a:cs typeface="Arial"/>
              </a:rPr>
              <a:t>is </a:t>
            </a:r>
            <a:r>
              <a:rPr sz="2100" spc="160" dirty="0">
                <a:latin typeface="Arial"/>
                <a:cs typeface="Arial"/>
              </a:rPr>
              <a:t>Open</a:t>
            </a:r>
            <a:r>
              <a:rPr sz="2100" spc="5" dirty="0">
                <a:latin typeface="Arial"/>
                <a:cs typeface="Arial"/>
              </a:rPr>
              <a:t> </a:t>
            </a:r>
            <a:r>
              <a:rPr sz="2100" spc="204" dirty="0">
                <a:latin typeface="Arial"/>
                <a:cs typeface="Arial"/>
              </a:rPr>
              <a:t>book</a:t>
            </a:r>
            <a:endParaRPr sz="2100" dirty="0">
              <a:latin typeface="Arial"/>
              <a:cs typeface="Arial"/>
            </a:endParaRPr>
          </a:p>
          <a:p>
            <a:pPr marL="269240" marR="260985" indent="-635" algn="ctr">
              <a:lnSpc>
                <a:spcPct val="128000"/>
              </a:lnSpc>
            </a:pPr>
            <a:r>
              <a:rPr sz="2100" spc="60" dirty="0">
                <a:latin typeface="Arial"/>
                <a:cs typeface="Arial"/>
              </a:rPr>
              <a:t>is </a:t>
            </a:r>
            <a:r>
              <a:rPr sz="2100" spc="160" dirty="0">
                <a:latin typeface="Arial"/>
                <a:cs typeface="Arial"/>
              </a:rPr>
              <a:t>translated </a:t>
            </a:r>
            <a:r>
              <a:rPr sz="2100" spc="165" dirty="0">
                <a:latin typeface="Arial"/>
                <a:cs typeface="Arial"/>
              </a:rPr>
              <a:t>to </a:t>
            </a:r>
            <a:r>
              <a:rPr lang="en-US" sz="2100" spc="165" dirty="0">
                <a:latin typeface="Arial"/>
                <a:cs typeface="Arial"/>
              </a:rPr>
              <a:t>Arabic and</a:t>
            </a:r>
            <a:r>
              <a:rPr sz="2100" spc="165" dirty="0">
                <a:latin typeface="Arial"/>
                <a:cs typeface="Arial"/>
              </a:rPr>
              <a:t> </a:t>
            </a:r>
            <a:r>
              <a:rPr sz="2100" spc="145" dirty="0">
                <a:latin typeface="Arial"/>
                <a:cs typeface="Arial"/>
              </a:rPr>
              <a:t>Chinese</a:t>
            </a:r>
            <a:r>
              <a:rPr lang="en-US" sz="2100" spc="145" dirty="0">
                <a:latin typeface="Arial"/>
                <a:cs typeface="Arial"/>
              </a:rPr>
              <a:t> </a:t>
            </a:r>
            <a:r>
              <a:rPr sz="1950" spc="130" dirty="0">
                <a:latin typeface="Gill Sans MT"/>
                <a:cs typeface="Gill Sans MT"/>
              </a:rPr>
              <a:t>(</a:t>
            </a:r>
            <a:r>
              <a:rPr sz="2100" spc="130" dirty="0">
                <a:latin typeface="Arial"/>
                <a:cs typeface="Arial"/>
              </a:rPr>
              <a:t>Bestseller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spc="150" dirty="0">
                <a:latin typeface="Arial"/>
                <a:cs typeface="Arial"/>
              </a:rPr>
              <a:t>in</a:t>
            </a:r>
            <a:r>
              <a:rPr lang="en-US" sz="2100" dirty="0">
                <a:latin typeface="Arial"/>
                <a:cs typeface="Arial"/>
              </a:rPr>
              <a:t> </a:t>
            </a:r>
            <a:r>
              <a:rPr sz="2100" spc="155" dirty="0">
                <a:latin typeface="Arial"/>
                <a:cs typeface="Arial"/>
              </a:rPr>
              <a:t>China </a:t>
            </a:r>
            <a:r>
              <a:rPr sz="2100" spc="204" dirty="0">
                <a:latin typeface="Arial"/>
                <a:cs typeface="Arial"/>
              </a:rPr>
              <a:t>with </a:t>
            </a:r>
            <a:r>
              <a:rPr sz="2100" spc="160" dirty="0">
                <a:latin typeface="Arial"/>
                <a:cs typeface="Arial"/>
              </a:rPr>
              <a:t>20,000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165" dirty="0">
                <a:latin typeface="Arial"/>
                <a:cs typeface="Arial"/>
              </a:rPr>
              <a:t>copies</a:t>
            </a:r>
            <a:r>
              <a:rPr lang="en-US" sz="2100" spc="165" dirty="0">
                <a:latin typeface="Arial"/>
                <a:cs typeface="Arial"/>
              </a:rPr>
              <a:t> </a:t>
            </a:r>
            <a:r>
              <a:rPr sz="2100" spc="165" dirty="0">
                <a:latin typeface="Arial"/>
                <a:cs typeface="Arial"/>
              </a:rPr>
              <a:t>sold</a:t>
            </a:r>
            <a:r>
              <a:rPr sz="1950" spc="165" dirty="0">
                <a:latin typeface="Gill Sans MT"/>
                <a:cs typeface="Gill Sans MT"/>
              </a:rPr>
              <a:t>)</a:t>
            </a:r>
            <a:r>
              <a:rPr sz="2100" spc="130" dirty="0">
                <a:latin typeface="Arial"/>
                <a:cs typeface="Arial"/>
              </a:rPr>
              <a:t>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08608" y="1237114"/>
            <a:ext cx="3405504" cy="2820035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876935">
              <a:lnSpc>
                <a:spcPct val="100000"/>
              </a:lnSpc>
              <a:spcBef>
                <a:spcPts val="1250"/>
              </a:spcBef>
            </a:pPr>
            <a:r>
              <a:rPr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2012</a:t>
            </a:r>
            <a:endParaRPr sz="4000" dirty="0">
              <a:latin typeface="Century Gothic"/>
              <a:cs typeface="Century Gothic"/>
            </a:endParaRPr>
          </a:p>
          <a:p>
            <a:pPr marL="12700" marR="5080" algn="ctr">
              <a:lnSpc>
                <a:spcPts val="3229"/>
              </a:lnSpc>
              <a:spcBef>
                <a:spcPts val="145"/>
              </a:spcBef>
            </a:pPr>
            <a:r>
              <a:rPr sz="2100" spc="40" dirty="0">
                <a:latin typeface="Arial"/>
                <a:cs typeface="Arial"/>
              </a:rPr>
              <a:t>IAP </a:t>
            </a:r>
            <a:r>
              <a:rPr sz="2100" spc="130" dirty="0">
                <a:latin typeface="Arial"/>
                <a:cs typeface="Arial"/>
              </a:rPr>
              <a:t>DDL </a:t>
            </a:r>
            <a:r>
              <a:rPr sz="2100" spc="120" dirty="0">
                <a:latin typeface="Arial"/>
                <a:cs typeface="Arial"/>
              </a:rPr>
              <a:t>Dist </a:t>
            </a:r>
            <a:r>
              <a:rPr sz="2100" spc="90" dirty="0">
                <a:latin typeface="Arial"/>
                <a:cs typeface="Arial"/>
              </a:rPr>
              <a:t>Ed </a:t>
            </a:r>
            <a:r>
              <a:rPr sz="2100" spc="180" dirty="0">
                <a:latin typeface="Arial"/>
                <a:cs typeface="Arial"/>
              </a:rPr>
              <a:t>Journal  </a:t>
            </a:r>
            <a:r>
              <a:rPr sz="2100" spc="150" dirty="0">
                <a:latin typeface="Arial"/>
                <a:cs typeface="Arial"/>
              </a:rPr>
              <a:t>Article </a:t>
            </a:r>
            <a:r>
              <a:rPr sz="2100" spc="140" dirty="0">
                <a:latin typeface="Arial"/>
                <a:cs typeface="Arial"/>
              </a:rPr>
              <a:t>Award,</a:t>
            </a:r>
            <a:r>
              <a:rPr sz="2100" spc="35" dirty="0">
                <a:latin typeface="Arial"/>
                <a:cs typeface="Arial"/>
              </a:rPr>
              <a:t> </a:t>
            </a:r>
            <a:r>
              <a:rPr sz="2100" spc="145" dirty="0">
                <a:latin typeface="Arial"/>
                <a:cs typeface="Arial"/>
              </a:rPr>
              <a:t>2012</a:t>
            </a:r>
            <a:r>
              <a:rPr sz="1950" spc="145" dirty="0">
                <a:latin typeface="Gill Sans MT"/>
                <a:cs typeface="Gill Sans MT"/>
              </a:rPr>
              <a:t>-</a:t>
            </a:r>
            <a:r>
              <a:rPr sz="2100" spc="145" dirty="0">
                <a:latin typeface="Arial"/>
                <a:cs typeface="Arial"/>
              </a:rPr>
              <a:t>First  </a:t>
            </a:r>
            <a:r>
              <a:rPr sz="2100" spc="110" dirty="0">
                <a:latin typeface="Arial"/>
                <a:cs typeface="Arial"/>
              </a:rPr>
              <a:t>Place </a:t>
            </a:r>
            <a:r>
              <a:rPr sz="2100" spc="135" dirty="0">
                <a:latin typeface="Arial"/>
                <a:cs typeface="Arial"/>
              </a:rPr>
              <a:t>for </a:t>
            </a:r>
            <a:r>
              <a:rPr sz="1950" spc="190" dirty="0">
                <a:latin typeface="Gill Sans MT"/>
                <a:cs typeface="Gill Sans MT"/>
              </a:rPr>
              <a:t>“</a:t>
            </a:r>
            <a:r>
              <a:rPr sz="2100" spc="190" dirty="0">
                <a:latin typeface="Arial"/>
                <a:cs typeface="Arial"/>
              </a:rPr>
              <a:t>Advancing  </a:t>
            </a:r>
            <a:r>
              <a:rPr sz="2100" spc="130" dirty="0">
                <a:latin typeface="Arial"/>
                <a:cs typeface="Arial"/>
              </a:rPr>
              <a:t>Practice,</a:t>
            </a:r>
            <a:r>
              <a:rPr sz="1950" spc="130" dirty="0">
                <a:latin typeface="Gill Sans MT"/>
                <a:cs typeface="Gill Sans MT"/>
              </a:rPr>
              <a:t>” </a:t>
            </a:r>
            <a:r>
              <a:rPr sz="2100" spc="130" dirty="0">
                <a:latin typeface="Arial"/>
                <a:cs typeface="Arial"/>
              </a:rPr>
              <a:t>Div</a:t>
            </a:r>
            <a:r>
              <a:rPr lang="en-US" sz="2100" spc="130" dirty="0">
                <a:latin typeface="Arial"/>
                <a:cs typeface="Arial"/>
              </a:rPr>
              <a:t>ision</a:t>
            </a:r>
            <a:r>
              <a:rPr sz="2100" spc="130" dirty="0">
                <a:latin typeface="Arial"/>
                <a:cs typeface="Arial"/>
              </a:rPr>
              <a:t> </a:t>
            </a:r>
            <a:r>
              <a:rPr sz="2100" spc="140" dirty="0">
                <a:latin typeface="Arial"/>
                <a:cs typeface="Arial"/>
              </a:rPr>
              <a:t>of </a:t>
            </a:r>
            <a:r>
              <a:rPr sz="2100" spc="120" dirty="0">
                <a:latin typeface="Arial"/>
                <a:cs typeface="Arial"/>
              </a:rPr>
              <a:t>DL </a:t>
            </a:r>
            <a:r>
              <a:rPr sz="2100" spc="140" dirty="0">
                <a:latin typeface="Arial"/>
                <a:cs typeface="Arial"/>
              </a:rPr>
              <a:t>of  </a:t>
            </a:r>
            <a:r>
              <a:rPr sz="2100" spc="60" dirty="0">
                <a:latin typeface="Arial"/>
                <a:cs typeface="Arial"/>
              </a:rPr>
              <a:t>AECT.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072832" y="1309457"/>
            <a:ext cx="3977004" cy="2799228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690245">
              <a:lnSpc>
                <a:spcPct val="100000"/>
              </a:lnSpc>
              <a:spcBef>
                <a:spcPts val="1250"/>
              </a:spcBef>
            </a:pPr>
            <a:r>
              <a:rPr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2013</a:t>
            </a:r>
            <a:endParaRPr sz="4000" dirty="0">
              <a:latin typeface="Century Gothic"/>
              <a:cs typeface="Century Gothic"/>
            </a:endParaRPr>
          </a:p>
          <a:p>
            <a:pPr marL="12065" marR="5080" indent="-635" algn="ctr">
              <a:lnSpc>
                <a:spcPts val="3229"/>
              </a:lnSpc>
              <a:spcBef>
                <a:spcPts val="145"/>
              </a:spcBef>
            </a:pPr>
            <a:r>
              <a:rPr sz="2100" spc="150" dirty="0">
                <a:latin typeface="Arial"/>
                <a:cs typeface="Arial"/>
              </a:rPr>
              <a:t>Major </a:t>
            </a:r>
            <a:r>
              <a:rPr sz="2100" spc="155" dirty="0">
                <a:latin typeface="Arial"/>
                <a:cs typeface="Arial"/>
              </a:rPr>
              <a:t>Preconference  </a:t>
            </a:r>
            <a:r>
              <a:rPr sz="2100" spc="165" dirty="0">
                <a:latin typeface="Arial"/>
                <a:cs typeface="Arial"/>
              </a:rPr>
              <a:t>Symposium</a:t>
            </a:r>
            <a:r>
              <a:rPr sz="2100" spc="75" dirty="0">
                <a:latin typeface="Arial"/>
                <a:cs typeface="Arial"/>
              </a:rPr>
              <a:t> </a:t>
            </a:r>
            <a:r>
              <a:rPr sz="2100" spc="165" dirty="0">
                <a:latin typeface="Arial"/>
                <a:cs typeface="Arial"/>
              </a:rPr>
              <a:t>Co</a:t>
            </a:r>
            <a:r>
              <a:rPr sz="1950" spc="165" dirty="0">
                <a:latin typeface="Gill Sans MT"/>
                <a:cs typeface="Gill Sans MT"/>
              </a:rPr>
              <a:t>-</a:t>
            </a:r>
            <a:r>
              <a:rPr sz="2100" spc="165" dirty="0">
                <a:latin typeface="Arial"/>
                <a:cs typeface="Arial"/>
              </a:rPr>
              <a:t>Coordinated:  </a:t>
            </a:r>
            <a:r>
              <a:rPr sz="2100" spc="170" dirty="0">
                <a:latin typeface="Arial"/>
                <a:cs typeface="Arial"/>
              </a:rPr>
              <a:t>Int</a:t>
            </a:r>
            <a:r>
              <a:rPr sz="1950" spc="170" dirty="0">
                <a:latin typeface="Gill Sans MT"/>
                <a:cs typeface="Gill Sans MT"/>
              </a:rPr>
              <a:t>’</a:t>
            </a:r>
            <a:r>
              <a:rPr sz="2100" spc="170" dirty="0">
                <a:latin typeface="Arial"/>
                <a:cs typeface="Arial"/>
              </a:rPr>
              <a:t>l </a:t>
            </a:r>
            <a:r>
              <a:rPr sz="2100" spc="110" dirty="0">
                <a:latin typeface="Arial"/>
                <a:cs typeface="Arial"/>
              </a:rPr>
              <a:t>E</a:t>
            </a:r>
            <a:r>
              <a:rPr sz="1950" spc="110" dirty="0">
                <a:latin typeface="Gill Sans MT"/>
                <a:cs typeface="Gill Sans MT"/>
              </a:rPr>
              <a:t>-</a:t>
            </a:r>
            <a:r>
              <a:rPr sz="2100" spc="110" dirty="0">
                <a:latin typeface="Arial"/>
                <a:cs typeface="Arial"/>
              </a:rPr>
              <a:t>Learn </a:t>
            </a:r>
            <a:r>
              <a:rPr sz="2100" spc="130" dirty="0">
                <a:latin typeface="Arial"/>
                <a:cs typeface="Arial"/>
              </a:rPr>
              <a:t>Conf</a:t>
            </a:r>
            <a:r>
              <a:rPr lang="en-US" sz="2100" spc="130" dirty="0">
                <a:latin typeface="Arial"/>
                <a:cs typeface="Arial"/>
              </a:rPr>
              <a:t>erence</a:t>
            </a:r>
            <a:r>
              <a:rPr sz="2100" spc="130" dirty="0">
                <a:latin typeface="Arial"/>
                <a:cs typeface="Arial"/>
              </a:rPr>
              <a:t>, </a:t>
            </a:r>
            <a:r>
              <a:rPr sz="2100" spc="105" dirty="0">
                <a:latin typeface="Arial"/>
                <a:cs typeface="Arial"/>
              </a:rPr>
              <a:t>MOOCs </a:t>
            </a:r>
            <a:r>
              <a:rPr sz="1950" spc="215" dirty="0">
                <a:latin typeface="Gill Sans MT"/>
                <a:cs typeface="Gill Sans MT"/>
              </a:rPr>
              <a:t>&amp;  </a:t>
            </a:r>
            <a:r>
              <a:rPr sz="2100" spc="160" dirty="0">
                <a:latin typeface="Arial"/>
                <a:cs typeface="Arial"/>
              </a:rPr>
              <a:t>Open </a:t>
            </a:r>
            <a:r>
              <a:rPr sz="2100" spc="90" dirty="0">
                <a:latin typeface="Arial"/>
                <a:cs typeface="Arial"/>
              </a:rPr>
              <a:t>Ed </a:t>
            </a:r>
            <a:r>
              <a:rPr sz="1950" spc="105" dirty="0">
                <a:latin typeface="Gill Sans MT"/>
                <a:cs typeface="Gill Sans MT"/>
              </a:rPr>
              <a:t>(</a:t>
            </a:r>
            <a:r>
              <a:rPr sz="2100" spc="105" dirty="0">
                <a:latin typeface="Arial"/>
                <a:cs typeface="Arial"/>
              </a:rPr>
              <a:t>Las</a:t>
            </a:r>
            <a:r>
              <a:rPr sz="2100" spc="60" dirty="0">
                <a:latin typeface="Arial"/>
                <a:cs typeface="Arial"/>
              </a:rPr>
              <a:t> </a:t>
            </a:r>
            <a:r>
              <a:rPr sz="2100" spc="105" dirty="0">
                <a:latin typeface="Arial"/>
                <a:cs typeface="Arial"/>
              </a:rPr>
              <a:t>Vegas</a:t>
            </a:r>
            <a:r>
              <a:rPr sz="1950" spc="105" dirty="0">
                <a:latin typeface="Gill Sans MT"/>
                <a:cs typeface="Gill Sans MT"/>
              </a:rPr>
              <a:t>)</a:t>
            </a:r>
            <a:r>
              <a:rPr sz="2100" spc="105" dirty="0">
                <a:latin typeface="Arial"/>
                <a:cs typeface="Arial"/>
              </a:rPr>
              <a:t>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8201" y="5554624"/>
            <a:ext cx="5486397" cy="3869714"/>
          </a:xfrm>
          <a:prstGeom prst="rect">
            <a:avLst/>
          </a:prstGeom>
        </p:spPr>
        <p:txBody>
          <a:bodyPr vert="horz" wrap="square" lIns="0" tIns="320675" rIns="0" bIns="0" rtlCol="0">
            <a:spAutoFit/>
          </a:bodyPr>
          <a:lstStyle/>
          <a:p>
            <a:pPr marL="1118870">
              <a:lnSpc>
                <a:spcPct val="100000"/>
              </a:lnSpc>
              <a:spcBef>
                <a:spcPts val="2525"/>
              </a:spcBef>
            </a:pPr>
            <a:r>
              <a:rPr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2014</a:t>
            </a:r>
            <a:endParaRPr sz="4000" dirty="0">
              <a:latin typeface="Century Gothic"/>
              <a:cs typeface="Century Gothic"/>
            </a:endParaRPr>
          </a:p>
          <a:p>
            <a:pPr marL="291465" marR="5080" indent="-279400">
              <a:lnSpc>
                <a:spcPct val="128000"/>
              </a:lnSpc>
              <a:spcBef>
                <a:spcPts val="600"/>
              </a:spcBef>
              <a:buAutoNum type="arabicPeriod"/>
              <a:tabLst>
                <a:tab pos="292100" algn="l"/>
              </a:tabLst>
            </a:pPr>
            <a:r>
              <a:rPr sz="2100" spc="195" dirty="0">
                <a:latin typeface="Arial"/>
                <a:cs typeface="Arial"/>
              </a:rPr>
              <a:t>Mildred </a:t>
            </a:r>
            <a:r>
              <a:rPr sz="2100" spc="-10" dirty="0">
                <a:latin typeface="Arial"/>
                <a:cs typeface="Arial"/>
              </a:rPr>
              <a:t>B. </a:t>
            </a:r>
            <a:r>
              <a:rPr sz="2100" spc="175" dirty="0">
                <a:latin typeface="Arial"/>
                <a:cs typeface="Arial"/>
              </a:rPr>
              <a:t>and </a:t>
            </a:r>
            <a:r>
              <a:rPr sz="2100" spc="125" dirty="0">
                <a:latin typeface="Arial"/>
                <a:cs typeface="Arial"/>
              </a:rPr>
              <a:t>Charles </a:t>
            </a:r>
            <a:r>
              <a:rPr sz="2100" spc="5" dirty="0">
                <a:latin typeface="Arial"/>
                <a:cs typeface="Arial"/>
              </a:rPr>
              <a:t>A.  </a:t>
            </a:r>
            <a:r>
              <a:rPr sz="2100" spc="170" dirty="0">
                <a:latin typeface="Arial"/>
                <a:cs typeface="Arial"/>
              </a:rPr>
              <a:t>Wedemeyer Award </a:t>
            </a:r>
            <a:r>
              <a:rPr sz="2100" spc="135" dirty="0">
                <a:latin typeface="Arial"/>
                <a:cs typeface="Arial"/>
              </a:rPr>
              <a:t>for </a:t>
            </a:r>
            <a:r>
              <a:rPr sz="2100" spc="185" dirty="0">
                <a:latin typeface="Arial"/>
                <a:cs typeface="Arial"/>
              </a:rPr>
              <a:t>Outstanding  </a:t>
            </a:r>
            <a:r>
              <a:rPr sz="2100" spc="155" dirty="0">
                <a:latin typeface="Arial"/>
                <a:cs typeface="Arial"/>
              </a:rPr>
              <a:t>Practitioner </a:t>
            </a:r>
            <a:r>
              <a:rPr sz="2100" spc="150" dirty="0">
                <a:latin typeface="Arial"/>
                <a:cs typeface="Arial"/>
              </a:rPr>
              <a:t>in Distance </a:t>
            </a:r>
            <a:r>
              <a:rPr sz="2100" spc="155" dirty="0">
                <a:latin typeface="Arial"/>
                <a:cs typeface="Arial"/>
              </a:rPr>
              <a:t>Educ</a:t>
            </a:r>
            <a:r>
              <a:rPr sz="2100" spc="-70" dirty="0">
                <a:latin typeface="Arial"/>
                <a:cs typeface="Arial"/>
              </a:rPr>
              <a:t> </a:t>
            </a:r>
            <a:r>
              <a:rPr sz="2100" spc="170" dirty="0">
                <a:latin typeface="Arial"/>
                <a:cs typeface="Arial"/>
              </a:rPr>
              <a:t>Award</a:t>
            </a:r>
            <a:r>
              <a:rPr lang="en-US" sz="2100" spc="170" dirty="0">
                <a:latin typeface="Arial"/>
                <a:cs typeface="Arial"/>
              </a:rPr>
              <a:t>, UW-Madison, Wisconsin DT&amp;L Conf.</a:t>
            </a:r>
            <a:endParaRPr sz="2100" dirty="0">
              <a:latin typeface="Arial"/>
              <a:cs typeface="Arial"/>
            </a:endParaRPr>
          </a:p>
          <a:p>
            <a:pPr marL="291465" marR="610235" indent="-279400">
              <a:lnSpc>
                <a:spcPct val="128000"/>
              </a:lnSpc>
              <a:buAutoNum type="arabicPeriod"/>
              <a:tabLst>
                <a:tab pos="292100" algn="l"/>
              </a:tabLst>
            </a:pPr>
            <a:r>
              <a:rPr sz="2100" spc="185" dirty="0">
                <a:latin typeface="Arial"/>
                <a:cs typeface="Arial"/>
              </a:rPr>
              <a:t>Outstanding </a:t>
            </a:r>
            <a:r>
              <a:rPr sz="2100" spc="195" dirty="0">
                <a:latin typeface="Arial"/>
                <a:cs typeface="Arial"/>
              </a:rPr>
              <a:t>Contrib</a:t>
            </a:r>
            <a:r>
              <a:rPr lang="en-US" sz="2100" spc="195" dirty="0">
                <a:latin typeface="Arial"/>
                <a:cs typeface="Arial"/>
              </a:rPr>
              <a:t>.</a:t>
            </a:r>
            <a:r>
              <a:rPr sz="2100" spc="195" dirty="0">
                <a:latin typeface="Arial"/>
                <a:cs typeface="Arial"/>
              </a:rPr>
              <a:t> </a:t>
            </a:r>
            <a:r>
              <a:rPr sz="2100" spc="165" dirty="0">
                <a:latin typeface="Arial"/>
                <a:cs typeface="Arial"/>
              </a:rPr>
              <a:t>to</a:t>
            </a:r>
            <a:r>
              <a:rPr lang="en-US" sz="2100" spc="165" dirty="0">
                <a:latin typeface="Arial"/>
                <a:cs typeface="Arial"/>
              </a:rPr>
              <a:t> </a:t>
            </a:r>
            <a:r>
              <a:rPr sz="2100" spc="155" dirty="0">
                <a:latin typeface="Arial"/>
                <a:cs typeface="Arial"/>
              </a:rPr>
              <a:t>Educ</a:t>
            </a:r>
            <a:r>
              <a:rPr lang="en-US" sz="2100" spc="155" dirty="0">
                <a:latin typeface="Arial"/>
                <a:cs typeface="Arial"/>
              </a:rPr>
              <a:t>. </a:t>
            </a:r>
            <a:r>
              <a:rPr sz="2100" spc="150" dirty="0">
                <a:latin typeface="Arial"/>
                <a:cs typeface="Arial"/>
              </a:rPr>
              <a:t>Global </a:t>
            </a:r>
            <a:r>
              <a:rPr sz="2100" spc="165" dirty="0" err="1">
                <a:latin typeface="Arial"/>
                <a:cs typeface="Arial"/>
              </a:rPr>
              <a:t>TechLearn</a:t>
            </a:r>
            <a:r>
              <a:rPr lang="en-US" sz="2100" spc="165" dirty="0">
                <a:latin typeface="Arial"/>
                <a:cs typeface="Arial"/>
              </a:rPr>
              <a:t> </a:t>
            </a:r>
            <a:r>
              <a:rPr sz="2100" spc="145" dirty="0">
                <a:latin typeface="Arial"/>
                <a:cs typeface="Arial"/>
              </a:rPr>
              <a:t>Congress </a:t>
            </a:r>
            <a:r>
              <a:rPr lang="en-US" sz="2100" spc="175" dirty="0">
                <a:latin typeface="Arial"/>
                <a:cs typeface="Arial"/>
              </a:rPr>
              <a:t>and</a:t>
            </a:r>
            <a:r>
              <a:rPr sz="2100" spc="175" dirty="0">
                <a:latin typeface="Arial"/>
                <a:cs typeface="Arial"/>
              </a:rPr>
              <a:t> </a:t>
            </a:r>
            <a:r>
              <a:rPr sz="2100" spc="130" dirty="0">
                <a:latin typeface="Arial"/>
                <a:cs typeface="Arial"/>
              </a:rPr>
              <a:t>Awards,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spc="170" dirty="0">
                <a:latin typeface="Arial"/>
                <a:cs typeface="Arial"/>
              </a:rPr>
              <a:t>Mumbai,  </a:t>
            </a:r>
            <a:r>
              <a:rPr sz="2100" spc="135" dirty="0">
                <a:latin typeface="Arial"/>
                <a:cs typeface="Arial"/>
              </a:rPr>
              <a:t>India.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46161" y="5178291"/>
            <a:ext cx="5976620" cy="362862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0665" marR="5080" indent="-228600">
              <a:lnSpc>
                <a:spcPct val="132400"/>
              </a:lnSpc>
              <a:spcBef>
                <a:spcPts val="90"/>
              </a:spcBef>
              <a:buAutoNum type="arabicPeriod"/>
              <a:tabLst>
                <a:tab pos="241300" algn="l"/>
              </a:tabLst>
            </a:pPr>
            <a:r>
              <a:rPr spc="130" dirty="0">
                <a:latin typeface="Arial" panose="020B0604020202020204" pitchFamily="34" charset="0"/>
                <a:cs typeface="Arial" panose="020B0604020202020204" pitchFamily="34" charset="0"/>
              </a:rPr>
              <a:t>Chinese </a:t>
            </a:r>
            <a:r>
              <a:rPr spc="140" dirty="0">
                <a:latin typeface="Arial" panose="020B0604020202020204" pitchFamily="34" charset="0"/>
                <a:cs typeface="Arial" panose="020B0604020202020204" pitchFamily="34" charset="0"/>
              </a:rPr>
              <a:t>Translation</a:t>
            </a:r>
            <a:r>
              <a:rPr lang="en-US" spc="140" dirty="0">
                <a:latin typeface="Arial" panose="020B0604020202020204" pitchFamily="34" charset="0"/>
                <a:cs typeface="Arial" panose="020B0604020202020204" pitchFamily="34" charset="0"/>
              </a:rPr>
              <a:t> by BNU</a:t>
            </a:r>
            <a:r>
              <a:rPr spc="1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170" dirty="0">
                <a:latin typeface="Arial" panose="020B0604020202020204" pitchFamily="34" charset="0"/>
                <a:cs typeface="Arial" panose="020B0604020202020204" pitchFamily="34" charset="0"/>
              </a:rPr>
              <a:t>of "</a:t>
            </a:r>
            <a:r>
              <a:rPr spc="185" dirty="0">
                <a:latin typeface="Arial" panose="020B0604020202020204" pitchFamily="34" charset="0"/>
                <a:cs typeface="Arial" panose="020B0604020202020204" pitchFamily="34" charset="0"/>
              </a:rPr>
              <a:t>Adding</a:t>
            </a:r>
            <a:r>
              <a:rPr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13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pc="130" dirty="0">
                <a:latin typeface="Arial" panose="020B0604020202020204" pitchFamily="34" charset="0"/>
                <a:cs typeface="Arial" panose="020B0604020202020204" pitchFamily="34" charset="0"/>
              </a:rPr>
              <a:t>ome </a:t>
            </a:r>
            <a:r>
              <a:rPr spc="60" dirty="0">
                <a:latin typeface="Arial" panose="020B0604020202020204" pitchFamily="34" charset="0"/>
                <a:cs typeface="Arial" panose="020B0604020202020204" pitchFamily="34" charset="0"/>
              </a:rPr>
              <a:t>TEC-VARIETY</a:t>
            </a:r>
            <a:r>
              <a:rPr lang="en-US" spc="6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45" dirty="0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n-US" spc="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110" dirty="0">
                <a:latin typeface="Arial" panose="020B0604020202020204" pitchFamily="34" charset="0"/>
                <a:cs typeface="Arial" panose="020B0604020202020204" pitchFamily="34" charset="0"/>
              </a:rPr>
              <a:t>(free to </a:t>
            </a:r>
            <a:r>
              <a:rPr lang="en-US" spc="170" dirty="0">
                <a:latin typeface="Arial" panose="020B0604020202020204" pitchFamily="34" charset="0"/>
                <a:cs typeface="Arial" panose="020B0604020202020204" pitchFamily="34" charset="0"/>
              </a:rPr>
              <a:t>download)</a:t>
            </a:r>
            <a:r>
              <a:rPr spc="14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665" marR="48260" indent="-228600">
              <a:lnSpc>
                <a:spcPct val="132400"/>
              </a:lnSpc>
              <a:buAutoNum type="arabicPeriod"/>
              <a:tabLst>
                <a:tab pos="241300" algn="l"/>
              </a:tabLst>
            </a:pPr>
            <a:r>
              <a:rPr spc="105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pc="170" dirty="0">
                <a:latin typeface="Arial" panose="020B0604020202020204" pitchFamily="34" charset="0"/>
                <a:cs typeface="Arial" panose="020B0604020202020204" pitchFamily="34" charset="0"/>
              </a:rPr>
              <a:t>June </a:t>
            </a:r>
            <a:r>
              <a:rPr spc="135" dirty="0">
                <a:latin typeface="Arial" panose="020B0604020202020204" pitchFamily="34" charset="0"/>
                <a:cs typeface="Arial" panose="020B0604020202020204" pitchFamily="34" charset="0"/>
              </a:rPr>
              <a:t>2015,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spc="140" dirty="0">
                <a:latin typeface="Arial" panose="020B0604020202020204" pitchFamily="34" charset="0"/>
                <a:cs typeface="Arial" panose="020B0604020202020204" pitchFamily="34" charset="0"/>
              </a:rPr>
              <a:t>gave 18 </a:t>
            </a:r>
            <a:r>
              <a:rPr spc="114" dirty="0">
                <a:latin typeface="Arial" panose="020B0604020202020204" pitchFamily="34" charset="0"/>
                <a:cs typeface="Arial" panose="020B0604020202020204" pitchFamily="34" charset="0"/>
              </a:rPr>
              <a:t>talks </a:t>
            </a:r>
            <a:r>
              <a:rPr spc="95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spc="140" dirty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spc="130" dirty="0">
                <a:latin typeface="Arial" panose="020B0604020202020204" pitchFamily="34" charset="0"/>
                <a:cs typeface="Arial" panose="020B0604020202020204" pitchFamily="34" charset="0"/>
              </a:rPr>
              <a:t>universities in</a:t>
            </a:r>
            <a:r>
              <a:rPr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95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spc="125" dirty="0">
                <a:latin typeface="Arial" panose="020B0604020202020204" pitchFamily="34" charset="0"/>
                <a:cs typeface="Arial" panose="020B0604020202020204" pitchFamily="34" charset="0"/>
              </a:rPr>
              <a:t>cities </a:t>
            </a:r>
            <a:r>
              <a:rPr spc="13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pc="135" dirty="0">
                <a:latin typeface="Arial" panose="020B0604020202020204" pitchFamily="34" charset="0"/>
                <a:cs typeface="Arial" panose="020B0604020202020204" pitchFamily="34" charset="0"/>
              </a:rPr>
              <a:t>China </a:t>
            </a:r>
            <a:r>
              <a:rPr spc="175" dirty="0">
                <a:latin typeface="Arial" panose="020B0604020202020204" pitchFamily="34" charset="0"/>
                <a:cs typeface="Arial" panose="020B0604020202020204" pitchFamily="34" charset="0"/>
              </a:rPr>
              <a:t>(Hong </a:t>
            </a:r>
            <a:r>
              <a:rPr spc="125" dirty="0">
                <a:latin typeface="Arial" panose="020B0604020202020204" pitchFamily="34" charset="0"/>
                <a:cs typeface="Arial" panose="020B0604020202020204" pitchFamily="34" charset="0"/>
              </a:rPr>
              <a:t>Kong, </a:t>
            </a:r>
            <a:r>
              <a:rPr spc="120" dirty="0">
                <a:latin typeface="Arial" panose="020B0604020202020204" pitchFamily="34" charset="0"/>
                <a:cs typeface="Arial" panose="020B0604020202020204" pitchFamily="34" charset="0"/>
              </a:rPr>
              <a:t>Shenzhen,  </a:t>
            </a:r>
            <a:r>
              <a:rPr spc="140" dirty="0">
                <a:latin typeface="Arial" panose="020B0604020202020204" pitchFamily="34" charset="0"/>
                <a:cs typeface="Arial" panose="020B0604020202020204" pitchFamily="34" charset="0"/>
              </a:rPr>
              <a:t>Guangzhou, </a:t>
            </a:r>
            <a:r>
              <a:rPr spc="150" dirty="0">
                <a:latin typeface="Arial" panose="020B0604020202020204" pitchFamily="34" charset="0"/>
                <a:cs typeface="Arial" panose="020B0604020202020204" pitchFamily="34" charset="0"/>
              </a:rPr>
              <a:t>Hangzhou, </a:t>
            </a:r>
            <a:r>
              <a:rPr spc="125" dirty="0">
                <a:latin typeface="Arial" panose="020B0604020202020204" pitchFamily="34" charset="0"/>
                <a:cs typeface="Arial" panose="020B0604020202020204" pitchFamily="34" charset="0"/>
              </a:rPr>
              <a:t>Shanghai, </a:t>
            </a:r>
            <a:r>
              <a:rPr spc="155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25" dirty="0">
                <a:latin typeface="Arial" panose="020B0604020202020204" pitchFamily="34" charset="0"/>
                <a:cs typeface="Arial" panose="020B0604020202020204" pitchFamily="34" charset="0"/>
              </a:rPr>
              <a:t>Beijing).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665" marR="72390" indent="-228600">
              <a:lnSpc>
                <a:spcPct val="132400"/>
              </a:lnSpc>
              <a:buAutoNum type="arabicPeriod"/>
              <a:tabLst>
                <a:tab pos="241300" algn="l"/>
              </a:tabLst>
            </a:pPr>
            <a:r>
              <a:rPr spc="150" dirty="0">
                <a:latin typeface="Arial" panose="020B0604020202020204" pitchFamily="34" charset="0"/>
                <a:cs typeface="Arial" panose="020B0604020202020204" pitchFamily="34" charset="0"/>
              </a:rPr>
              <a:t>Published </a:t>
            </a:r>
            <a:r>
              <a:rPr spc="100" dirty="0">
                <a:latin typeface="Arial" panose="020B0604020202020204" pitchFamily="34" charset="0"/>
                <a:cs typeface="Arial" panose="020B0604020202020204" pitchFamily="34" charset="0"/>
              </a:rPr>
              <a:t>MOOCs </a:t>
            </a:r>
            <a:r>
              <a:rPr spc="175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spc="145" dirty="0"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spc="85" dirty="0">
                <a:latin typeface="Arial" panose="020B0604020202020204" pitchFamily="34" charset="0"/>
                <a:cs typeface="Arial" panose="020B0604020202020204" pitchFamily="34" charset="0"/>
              </a:rPr>
              <a:t>Ed </a:t>
            </a:r>
            <a:r>
              <a:rPr spc="165" dirty="0">
                <a:latin typeface="Arial" panose="020B0604020202020204" pitchFamily="34" charset="0"/>
                <a:cs typeface="Arial" panose="020B0604020202020204" pitchFamily="34" charset="0"/>
              </a:rPr>
              <a:t>Around </a:t>
            </a:r>
            <a:r>
              <a:rPr spc="14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pc="165" dirty="0">
                <a:latin typeface="Arial" panose="020B0604020202020204" pitchFamily="34" charset="0"/>
                <a:cs typeface="Arial" panose="020B0604020202020204" pitchFamily="34" charset="0"/>
              </a:rPr>
              <a:t>World  </a:t>
            </a:r>
            <a:r>
              <a:rPr spc="170" dirty="0">
                <a:latin typeface="Arial" panose="020B0604020202020204" pitchFamily="34" charset="0"/>
                <a:cs typeface="Arial" panose="020B0604020202020204" pitchFamily="34" charset="0"/>
              </a:rPr>
              <a:t>published </a:t>
            </a:r>
            <a:r>
              <a:rPr spc="155" dirty="0">
                <a:latin typeface="Arial" panose="020B0604020202020204" pitchFamily="34" charset="0"/>
                <a:cs typeface="Arial" panose="020B0604020202020204" pitchFamily="34" charset="0"/>
              </a:rPr>
              <a:t>by Routledge </a:t>
            </a:r>
            <a:r>
              <a:rPr spc="11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pc="140" dirty="0">
                <a:latin typeface="Arial" panose="020B0604020202020204" pitchFamily="34" charset="0"/>
                <a:cs typeface="Arial" panose="020B0604020202020204" pitchFamily="34" charset="0"/>
              </a:rPr>
              <a:t>translated </a:t>
            </a:r>
            <a:r>
              <a:rPr spc="145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pc="-1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20" dirty="0">
                <a:latin typeface="Arial" panose="020B0604020202020204" pitchFamily="34" charset="0"/>
                <a:cs typeface="Arial" panose="020B0604020202020204" pitchFamily="34" charset="0"/>
              </a:rPr>
              <a:t>Korean  </a:t>
            </a:r>
            <a:r>
              <a:rPr spc="175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pc="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20" dirty="0">
                <a:latin typeface="Arial" panose="020B0604020202020204" pitchFamily="34" charset="0"/>
                <a:cs typeface="Arial" panose="020B0604020202020204" pitchFamily="34" charset="0"/>
              </a:rPr>
              <a:t>Chinese).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665" marR="354330" indent="-228600">
              <a:lnSpc>
                <a:spcPct val="132400"/>
              </a:lnSpc>
              <a:buAutoNum type="arabicPeriod"/>
              <a:tabLst>
                <a:tab pos="241300" algn="l"/>
              </a:tabLst>
            </a:pPr>
            <a:r>
              <a:rPr lang="en-US" spc="155" dirty="0">
                <a:latin typeface="Arial" panose="020B0604020202020204" pitchFamily="34" charset="0"/>
                <a:cs typeface="Arial" panose="020B0604020202020204" pitchFamily="34" charset="0"/>
              </a:rPr>
              <a:t>Named “Guest Professor,” South China Normal U, Guangzhou, 2015-2018.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82623" y="592282"/>
            <a:ext cx="0" cy="704850"/>
          </a:xfrm>
          <a:custGeom>
            <a:avLst/>
            <a:gdLst/>
            <a:ahLst/>
            <a:cxnLst/>
            <a:rect l="l" t="t" r="r" b="b"/>
            <a:pathLst>
              <a:path h="704850">
                <a:moveTo>
                  <a:pt x="0" y="0"/>
                </a:moveTo>
                <a:lnTo>
                  <a:pt x="0" y="704849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86170" y="1203614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84561" y="612046"/>
            <a:ext cx="0" cy="704850"/>
          </a:xfrm>
          <a:custGeom>
            <a:avLst/>
            <a:gdLst/>
            <a:ahLst/>
            <a:cxnLst/>
            <a:rect l="l" t="t" r="r" b="b"/>
            <a:pathLst>
              <a:path h="704850">
                <a:moveTo>
                  <a:pt x="0" y="0"/>
                </a:moveTo>
                <a:lnTo>
                  <a:pt x="0" y="704849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88108" y="1223378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2959864" y="5156862"/>
            <a:ext cx="4959985" cy="4166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0665" marR="5080" indent="-228600">
              <a:lnSpc>
                <a:spcPct val="132400"/>
              </a:lnSpc>
              <a:spcBef>
                <a:spcPts val="90"/>
              </a:spcBef>
              <a:buAutoNum type="arabicPeriod"/>
              <a:tabLst>
                <a:tab pos="241300" algn="l"/>
              </a:tabLst>
            </a:pPr>
            <a:r>
              <a:rPr sz="1700" spc="75" dirty="0">
                <a:latin typeface="Arial"/>
                <a:cs typeface="Arial"/>
              </a:rPr>
              <a:t>AECT </a:t>
            </a:r>
            <a:r>
              <a:rPr sz="1700" spc="135" dirty="0">
                <a:latin typeface="Arial"/>
                <a:cs typeface="Arial"/>
              </a:rPr>
              <a:t>Division </a:t>
            </a:r>
            <a:r>
              <a:rPr sz="1700" spc="120" dirty="0">
                <a:latin typeface="Arial"/>
                <a:cs typeface="Arial"/>
              </a:rPr>
              <a:t>of </a:t>
            </a:r>
            <a:r>
              <a:rPr sz="1700" spc="130" dirty="0">
                <a:latin typeface="Arial"/>
                <a:cs typeface="Arial"/>
              </a:rPr>
              <a:t>Distance </a:t>
            </a:r>
            <a:r>
              <a:rPr sz="1700" spc="155" dirty="0">
                <a:latin typeface="Arial"/>
                <a:cs typeface="Arial"/>
              </a:rPr>
              <a:t>Learning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600" spc="125" dirty="0">
                <a:latin typeface="Gill Sans MT"/>
                <a:cs typeface="Gill Sans MT"/>
              </a:rPr>
              <a:t>(</a:t>
            </a:r>
            <a:r>
              <a:rPr sz="1700" spc="125" dirty="0">
                <a:latin typeface="Arial"/>
                <a:cs typeface="Arial"/>
              </a:rPr>
              <a:t>DDL</a:t>
            </a:r>
            <a:r>
              <a:rPr sz="1600" spc="125" dirty="0">
                <a:latin typeface="Gill Sans MT"/>
                <a:cs typeface="Gill Sans MT"/>
              </a:rPr>
              <a:t>)  </a:t>
            </a:r>
            <a:r>
              <a:rPr sz="1700" spc="130" dirty="0">
                <a:latin typeface="Arial"/>
                <a:cs typeface="Arial"/>
              </a:rPr>
              <a:t>Distance </a:t>
            </a:r>
            <a:r>
              <a:rPr sz="1700" spc="155" dirty="0">
                <a:latin typeface="Arial"/>
                <a:cs typeface="Arial"/>
              </a:rPr>
              <a:t>Education </a:t>
            </a:r>
            <a:r>
              <a:rPr sz="1700" spc="140" dirty="0">
                <a:latin typeface="Arial"/>
                <a:cs typeface="Arial"/>
              </a:rPr>
              <a:t>Book </a:t>
            </a:r>
            <a:r>
              <a:rPr sz="1700" spc="125" dirty="0">
                <a:latin typeface="Arial"/>
                <a:cs typeface="Arial"/>
              </a:rPr>
              <a:t>Award. </a:t>
            </a:r>
            <a:r>
              <a:rPr sz="1700" spc="165" dirty="0">
                <a:latin typeface="Arial"/>
                <a:cs typeface="Arial"/>
              </a:rPr>
              <a:t>2016 </a:t>
            </a:r>
            <a:r>
              <a:rPr sz="1600" spc="20" dirty="0">
                <a:latin typeface="Gill Sans MT"/>
                <a:cs typeface="Gill Sans MT"/>
              </a:rPr>
              <a:t>--  </a:t>
            </a:r>
            <a:r>
              <a:rPr sz="1700" spc="95" dirty="0">
                <a:latin typeface="Arial"/>
                <a:cs typeface="Arial"/>
              </a:rPr>
              <a:t>First </a:t>
            </a:r>
            <a:r>
              <a:rPr sz="1700" spc="85" dirty="0">
                <a:latin typeface="Arial"/>
                <a:cs typeface="Arial"/>
              </a:rPr>
              <a:t>Place. </a:t>
            </a:r>
            <a:r>
              <a:rPr sz="1700" spc="100" dirty="0">
                <a:latin typeface="Arial"/>
                <a:cs typeface="Arial"/>
              </a:rPr>
              <a:t>MOOCs </a:t>
            </a:r>
            <a:r>
              <a:rPr sz="1700" spc="155" dirty="0">
                <a:latin typeface="Arial"/>
                <a:cs typeface="Arial"/>
              </a:rPr>
              <a:t>and </a:t>
            </a:r>
            <a:r>
              <a:rPr sz="1700" spc="145" dirty="0">
                <a:latin typeface="Arial"/>
                <a:cs typeface="Arial"/>
              </a:rPr>
              <a:t>Open </a:t>
            </a:r>
            <a:r>
              <a:rPr sz="1700" spc="155" dirty="0">
                <a:latin typeface="Arial"/>
                <a:cs typeface="Arial"/>
              </a:rPr>
              <a:t>Education  </a:t>
            </a:r>
            <a:r>
              <a:rPr sz="1700" spc="165" dirty="0">
                <a:latin typeface="Arial"/>
                <a:cs typeface="Arial"/>
              </a:rPr>
              <a:t>Around </a:t>
            </a:r>
            <a:r>
              <a:rPr sz="1700" spc="145" dirty="0">
                <a:latin typeface="Arial"/>
                <a:cs typeface="Arial"/>
              </a:rPr>
              <a:t>the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140" dirty="0">
                <a:latin typeface="Arial"/>
                <a:cs typeface="Arial"/>
              </a:rPr>
              <a:t>World.</a:t>
            </a:r>
            <a:endParaRPr sz="1700" dirty="0">
              <a:latin typeface="Arial"/>
              <a:cs typeface="Arial"/>
            </a:endParaRPr>
          </a:p>
          <a:p>
            <a:pPr marL="240665" marR="154305" indent="-228600">
              <a:lnSpc>
                <a:spcPct val="132400"/>
              </a:lnSpc>
              <a:buFont typeface="Arial"/>
              <a:buAutoNum type="arabicPeriod"/>
              <a:tabLst>
                <a:tab pos="302260" algn="l"/>
              </a:tabLst>
            </a:pPr>
            <a:r>
              <a:rPr dirty="0"/>
              <a:t>	</a:t>
            </a:r>
            <a:r>
              <a:rPr sz="1700" spc="60" dirty="0">
                <a:latin typeface="Arial"/>
                <a:cs typeface="Arial"/>
              </a:rPr>
              <a:t>AACE </a:t>
            </a:r>
            <a:r>
              <a:rPr sz="1700" spc="155" dirty="0">
                <a:latin typeface="Arial"/>
                <a:cs typeface="Arial"/>
              </a:rPr>
              <a:t>Fellowship </a:t>
            </a:r>
            <a:r>
              <a:rPr sz="1700" spc="150" dirty="0">
                <a:latin typeface="Arial"/>
                <a:cs typeface="Arial"/>
              </a:rPr>
              <a:t>Award </a:t>
            </a:r>
            <a:r>
              <a:rPr sz="1600" spc="114" dirty="0">
                <a:latin typeface="Gill Sans MT"/>
                <a:cs typeface="Gill Sans MT"/>
              </a:rPr>
              <a:t>"</a:t>
            </a:r>
            <a:r>
              <a:rPr sz="1700" spc="114" dirty="0">
                <a:latin typeface="Arial"/>
                <a:cs typeface="Arial"/>
              </a:rPr>
              <a:t>In </a:t>
            </a:r>
            <a:r>
              <a:rPr sz="1700" spc="70" dirty="0">
                <a:latin typeface="Arial"/>
                <a:cs typeface="Arial"/>
              </a:rPr>
              <a:t>Rec </a:t>
            </a:r>
            <a:r>
              <a:rPr sz="1700" spc="120" dirty="0">
                <a:latin typeface="Arial"/>
                <a:cs typeface="Arial"/>
              </a:rPr>
              <a:t>of  </a:t>
            </a:r>
            <a:r>
              <a:rPr sz="1700" spc="160" dirty="0">
                <a:latin typeface="Arial"/>
                <a:cs typeface="Arial"/>
              </a:rPr>
              <a:t>Outstanding </a:t>
            </a:r>
            <a:r>
              <a:rPr sz="1700" spc="145" dirty="0">
                <a:latin typeface="Arial"/>
                <a:cs typeface="Arial"/>
              </a:rPr>
              <a:t>Leadership </a:t>
            </a:r>
            <a:r>
              <a:rPr sz="1600" spc="175" dirty="0">
                <a:latin typeface="Gill Sans MT"/>
                <a:cs typeface="Gill Sans MT"/>
              </a:rPr>
              <a:t>&amp; </a:t>
            </a:r>
            <a:r>
              <a:rPr sz="1700" spc="110" dirty="0">
                <a:latin typeface="Arial"/>
                <a:cs typeface="Arial"/>
              </a:rPr>
              <a:t>Service </a:t>
            </a:r>
            <a:r>
              <a:rPr sz="1700" spc="145" dirty="0">
                <a:latin typeface="Arial"/>
                <a:cs typeface="Arial"/>
              </a:rPr>
              <a:t>to</a:t>
            </a:r>
            <a:r>
              <a:rPr sz="1700" spc="-70" dirty="0">
                <a:latin typeface="Arial"/>
                <a:cs typeface="Arial"/>
              </a:rPr>
              <a:t> </a:t>
            </a:r>
            <a:r>
              <a:rPr sz="1700" spc="145" dirty="0">
                <a:latin typeface="Arial"/>
                <a:cs typeface="Arial"/>
              </a:rPr>
              <a:t>the  </a:t>
            </a:r>
            <a:r>
              <a:rPr sz="1700" spc="120" dirty="0">
                <a:latin typeface="Arial"/>
                <a:cs typeface="Arial"/>
              </a:rPr>
              <a:t>Profession </a:t>
            </a:r>
            <a:r>
              <a:rPr sz="1600" spc="175" dirty="0">
                <a:latin typeface="Gill Sans MT"/>
                <a:cs typeface="Gill Sans MT"/>
              </a:rPr>
              <a:t>&amp;</a:t>
            </a:r>
            <a:r>
              <a:rPr sz="1600" spc="90" dirty="0">
                <a:latin typeface="Gill Sans MT"/>
                <a:cs typeface="Gill Sans MT"/>
              </a:rPr>
              <a:t> </a:t>
            </a:r>
            <a:r>
              <a:rPr sz="1700" spc="65" dirty="0">
                <a:latin typeface="Arial"/>
                <a:cs typeface="Arial"/>
              </a:rPr>
              <a:t>AACE.</a:t>
            </a:r>
            <a:r>
              <a:rPr sz="1600" spc="65" dirty="0">
                <a:latin typeface="Gill Sans MT"/>
                <a:cs typeface="Gill Sans MT"/>
              </a:rPr>
              <a:t>"</a:t>
            </a:r>
            <a:endParaRPr sz="1600" dirty="0">
              <a:latin typeface="Gill Sans MT"/>
              <a:cs typeface="Gill Sans MT"/>
            </a:endParaRPr>
          </a:p>
          <a:p>
            <a:pPr marL="240665" marR="123825" indent="-228600">
              <a:lnSpc>
                <a:spcPct val="132400"/>
              </a:lnSpc>
              <a:buAutoNum type="arabicPeriod"/>
              <a:tabLst>
                <a:tab pos="241300" algn="l"/>
              </a:tabLst>
            </a:pPr>
            <a:r>
              <a:rPr sz="1700" spc="160" dirty="0">
                <a:latin typeface="Arial"/>
                <a:cs typeface="Arial"/>
              </a:rPr>
              <a:t>Outstanding </a:t>
            </a:r>
            <a:r>
              <a:rPr sz="1700" spc="170" dirty="0">
                <a:latin typeface="Arial"/>
                <a:cs typeface="Arial"/>
              </a:rPr>
              <a:t>Contribution </a:t>
            </a:r>
            <a:r>
              <a:rPr sz="1700" spc="145" dirty="0">
                <a:latin typeface="Arial"/>
                <a:cs typeface="Arial"/>
              </a:rPr>
              <a:t>to </a:t>
            </a:r>
            <a:r>
              <a:rPr sz="1700" spc="140" dirty="0">
                <a:latin typeface="Arial"/>
                <a:cs typeface="Arial"/>
              </a:rPr>
              <a:t>eLearning,  </a:t>
            </a:r>
            <a:r>
              <a:rPr sz="1700" spc="135" dirty="0">
                <a:latin typeface="Arial"/>
                <a:cs typeface="Arial"/>
              </a:rPr>
              <a:t>Global </a:t>
            </a:r>
            <a:r>
              <a:rPr sz="1700" spc="145" dirty="0">
                <a:latin typeface="Arial"/>
                <a:cs typeface="Arial"/>
              </a:rPr>
              <a:t>TechLearn </a:t>
            </a:r>
            <a:r>
              <a:rPr sz="1700" spc="130" dirty="0">
                <a:latin typeface="Arial"/>
                <a:cs typeface="Arial"/>
              </a:rPr>
              <a:t>Congress </a:t>
            </a:r>
            <a:r>
              <a:rPr sz="1700" spc="155" dirty="0">
                <a:latin typeface="Arial"/>
                <a:cs typeface="Arial"/>
              </a:rPr>
              <a:t>and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spc="120" dirty="0">
                <a:latin typeface="Arial"/>
                <a:cs typeface="Arial"/>
              </a:rPr>
              <a:t>Awards,  </a:t>
            </a:r>
            <a:r>
              <a:rPr sz="1700" spc="150" dirty="0">
                <a:latin typeface="Arial"/>
                <a:cs typeface="Arial"/>
              </a:rPr>
              <a:t>Mumbai,</a:t>
            </a:r>
            <a:r>
              <a:rPr sz="1700" spc="90" dirty="0">
                <a:latin typeface="Arial"/>
                <a:cs typeface="Arial"/>
              </a:rPr>
              <a:t> </a:t>
            </a:r>
            <a:r>
              <a:rPr sz="1700" spc="120" dirty="0">
                <a:latin typeface="Arial"/>
                <a:cs typeface="Arial"/>
              </a:rPr>
              <a:t>India.</a:t>
            </a:r>
            <a:endParaRPr sz="1700" dirty="0">
              <a:latin typeface="Arial"/>
              <a:cs typeface="Arial"/>
            </a:endParaRPr>
          </a:p>
          <a:p>
            <a:pPr marR="345440" algn="ctr">
              <a:lnSpc>
                <a:spcPct val="100000"/>
              </a:lnSpc>
              <a:spcBef>
                <a:spcPts val="815"/>
              </a:spcBef>
            </a:pPr>
            <a:r>
              <a:rPr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2016</a:t>
            </a:r>
            <a:endParaRPr sz="4000" dirty="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486170" y="4948882"/>
            <a:ext cx="13029658" cy="45719"/>
          </a:xfrm>
          <a:custGeom>
            <a:avLst/>
            <a:gdLst/>
            <a:ahLst/>
            <a:cxnLst/>
            <a:rect l="l" t="t" r="r" b="b"/>
            <a:pathLst>
              <a:path w="13411200">
                <a:moveTo>
                  <a:pt x="0" y="0"/>
                </a:moveTo>
                <a:lnTo>
                  <a:pt x="13411199" y="0"/>
                </a:lnTo>
              </a:path>
            </a:pathLst>
          </a:custGeom>
          <a:ln w="85724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473912" y="0"/>
            <a:ext cx="2814320" cy="200025"/>
          </a:xfrm>
          <a:custGeom>
            <a:avLst/>
            <a:gdLst/>
            <a:ahLst/>
            <a:cxnLst/>
            <a:rect l="l" t="t" r="r" b="b"/>
            <a:pathLst>
              <a:path w="2814319" h="200025">
                <a:moveTo>
                  <a:pt x="0" y="0"/>
                </a:moveTo>
                <a:lnTo>
                  <a:pt x="2814086" y="0"/>
                </a:lnTo>
                <a:lnTo>
                  <a:pt x="2814086" y="200024"/>
                </a:lnTo>
                <a:lnTo>
                  <a:pt x="0" y="200024"/>
                </a:lnTo>
                <a:lnTo>
                  <a:pt x="0" y="0"/>
                </a:lnTo>
                <a:close/>
              </a:path>
            </a:pathLst>
          </a:custGeom>
          <a:solidFill>
            <a:srgbClr val="0099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974357" y="9487322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880310" y="9390340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281668" y="9449989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1999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187620" y="9353008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43468EA4-A13E-4EDA-BB4A-7B62B5096D05}"/>
              </a:ext>
            </a:extLst>
          </p:cNvPr>
          <p:cNvSpPr/>
          <p:nvPr/>
        </p:nvSpPr>
        <p:spPr>
          <a:xfrm>
            <a:off x="13042299" y="607196"/>
            <a:ext cx="4807448" cy="4342257"/>
          </a:xfrm>
          <a:prstGeom prst="arc">
            <a:avLst>
              <a:gd name="adj1" fmla="val 16200000"/>
              <a:gd name="adj2" fmla="val 5304844"/>
            </a:avLst>
          </a:prstGeom>
          <a:ln w="85725">
            <a:solidFill>
              <a:srgbClr val="0099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bject 26">
            <a:extLst>
              <a:ext uri="{FF2B5EF4-FFF2-40B4-BE49-F238E27FC236}">
                <a16:creationId xmlns:a16="http://schemas.microsoft.com/office/drawing/2014/main" id="{939E1CC3-976D-4A67-AE9D-EA16CB46D20A}"/>
              </a:ext>
            </a:extLst>
          </p:cNvPr>
          <p:cNvSpPr/>
          <p:nvPr/>
        </p:nvSpPr>
        <p:spPr>
          <a:xfrm>
            <a:off x="0" y="607196"/>
            <a:ext cx="15473912" cy="116704"/>
          </a:xfrm>
          <a:custGeom>
            <a:avLst/>
            <a:gdLst/>
            <a:ahLst/>
            <a:cxnLst/>
            <a:rect l="l" t="t" r="r" b="b"/>
            <a:pathLst>
              <a:path w="13411200">
                <a:moveTo>
                  <a:pt x="0" y="0"/>
                </a:moveTo>
                <a:lnTo>
                  <a:pt x="13411199" y="0"/>
                </a:lnTo>
              </a:path>
            </a:pathLst>
          </a:custGeom>
          <a:ln w="85724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51ACD4-6954-47D7-B157-B93792BC09C3}"/>
              </a:ext>
            </a:extLst>
          </p:cNvPr>
          <p:cNvSpPr txBox="1"/>
          <p:nvPr/>
        </p:nvSpPr>
        <p:spPr>
          <a:xfrm>
            <a:off x="8187475" y="880804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405" dirty="0">
                <a:solidFill>
                  <a:srgbClr val="0D6937"/>
                </a:solidFill>
                <a:latin typeface="Century Gothic"/>
              </a:rPr>
              <a:t>2015</a:t>
            </a: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E8BD6341-A8D2-44D7-B089-75A9348E1643}"/>
              </a:ext>
            </a:extLst>
          </p:cNvPr>
          <p:cNvSpPr/>
          <p:nvPr/>
        </p:nvSpPr>
        <p:spPr>
          <a:xfrm rot="10800000">
            <a:off x="216206" y="4948881"/>
            <a:ext cx="4585442" cy="5338118"/>
          </a:xfrm>
          <a:prstGeom prst="arc">
            <a:avLst>
              <a:gd name="adj1" fmla="val 16411394"/>
              <a:gd name="adj2" fmla="val 5441363"/>
            </a:avLst>
          </a:prstGeom>
          <a:ln w="76200">
            <a:solidFill>
              <a:srgbClr val="0099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bject 27">
            <a:extLst>
              <a:ext uri="{FF2B5EF4-FFF2-40B4-BE49-F238E27FC236}">
                <a16:creationId xmlns:a16="http://schemas.microsoft.com/office/drawing/2014/main" id="{B609AE28-03A8-4DB7-8965-119A981DDD9A}"/>
              </a:ext>
            </a:extLst>
          </p:cNvPr>
          <p:cNvSpPr txBox="1">
            <a:spLocks/>
          </p:cNvSpPr>
          <p:nvPr/>
        </p:nvSpPr>
        <p:spPr>
          <a:xfrm>
            <a:off x="4483369" y="70190"/>
            <a:ext cx="11032459" cy="46038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4000" b="1" i="0">
                <a:solidFill>
                  <a:srgbClr val="0D6937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marL="12700">
              <a:spcBef>
                <a:spcPts val="110"/>
              </a:spcBef>
            </a:pPr>
            <a:r>
              <a:rPr lang="en-US" sz="2900" i="1" kern="0" spc="315">
                <a:latin typeface="Arial"/>
                <a:cs typeface="Arial"/>
              </a:rPr>
              <a:t>Ambitions,</a:t>
            </a:r>
            <a:r>
              <a:rPr lang="en-US" sz="2900" i="1" kern="0" spc="-35">
                <a:latin typeface="Arial"/>
                <a:cs typeface="Arial"/>
              </a:rPr>
              <a:t> </a:t>
            </a:r>
            <a:r>
              <a:rPr lang="en-US" sz="2900" i="1" kern="0" spc="330">
                <a:latin typeface="Arial"/>
                <a:cs typeface="Arial"/>
              </a:rPr>
              <a:t>Accomplishments,</a:t>
            </a:r>
            <a:r>
              <a:rPr lang="en-US" sz="2900" i="1" kern="0" spc="-35">
                <a:latin typeface="Arial"/>
                <a:cs typeface="Arial"/>
              </a:rPr>
              <a:t> </a:t>
            </a:r>
            <a:r>
              <a:rPr lang="en-US" sz="2900" i="1" kern="0" spc="585">
                <a:latin typeface="Arial"/>
                <a:cs typeface="Arial"/>
              </a:rPr>
              <a:t>&amp;</a:t>
            </a:r>
            <a:r>
              <a:rPr lang="en-US" sz="2900" i="1" kern="0" spc="170">
                <a:latin typeface="Arial"/>
                <a:cs typeface="Arial"/>
              </a:rPr>
              <a:t> </a:t>
            </a:r>
            <a:r>
              <a:rPr lang="en-US" sz="2900" i="1" kern="0" spc="285">
                <a:latin typeface="Arial"/>
                <a:cs typeface="Arial"/>
              </a:rPr>
              <a:t>Awards</a:t>
            </a:r>
            <a:endParaRPr lang="en-US" sz="2900" kern="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00970" y="2104905"/>
            <a:ext cx="0" cy="728980"/>
          </a:xfrm>
          <a:custGeom>
            <a:avLst/>
            <a:gdLst/>
            <a:ahLst/>
            <a:cxnLst/>
            <a:rect l="l" t="t" r="r" b="b"/>
            <a:pathLst>
              <a:path h="728980">
                <a:moveTo>
                  <a:pt x="0" y="0"/>
                </a:moveTo>
                <a:lnTo>
                  <a:pt x="0" y="728412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04517" y="2739794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22177" y="2104905"/>
            <a:ext cx="0" cy="697865"/>
          </a:xfrm>
          <a:custGeom>
            <a:avLst/>
            <a:gdLst/>
            <a:ahLst/>
            <a:cxnLst/>
            <a:rect l="l" t="t" r="r" b="b"/>
            <a:pathLst>
              <a:path h="697864">
                <a:moveTo>
                  <a:pt x="0" y="0"/>
                </a:moveTo>
                <a:lnTo>
                  <a:pt x="0" y="697539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825722" y="2708927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6400" y="2777439"/>
            <a:ext cx="3508375" cy="477012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911860">
              <a:lnSpc>
                <a:spcPct val="100000"/>
              </a:lnSpc>
              <a:spcBef>
                <a:spcPts val="745"/>
              </a:spcBef>
            </a:pPr>
            <a:r>
              <a:rPr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2017</a:t>
            </a:r>
            <a:endParaRPr sz="4000" dirty="0">
              <a:latin typeface="Century Gothic"/>
              <a:cs typeface="Century Gothic"/>
            </a:endParaRPr>
          </a:p>
          <a:p>
            <a:pPr marL="291465" indent="-279400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292100" algn="l"/>
              </a:tabLst>
            </a:pPr>
            <a:r>
              <a:rPr sz="2100" spc="160" dirty="0">
                <a:latin typeface="Arial"/>
                <a:cs typeface="Arial"/>
              </a:rPr>
              <a:t>Online </a:t>
            </a:r>
            <a:r>
              <a:rPr sz="2100" spc="190" dirty="0">
                <a:latin typeface="Arial"/>
                <a:cs typeface="Arial"/>
              </a:rPr>
              <a:t>Lrng</a:t>
            </a:r>
            <a:r>
              <a:rPr sz="2100" spc="40" dirty="0">
                <a:latin typeface="Arial"/>
                <a:cs typeface="Arial"/>
              </a:rPr>
              <a:t> </a:t>
            </a:r>
            <a:r>
              <a:rPr sz="2100" spc="180" dirty="0">
                <a:latin typeface="Arial"/>
                <a:cs typeface="Arial"/>
              </a:rPr>
              <a:t>Journal</a:t>
            </a:r>
            <a:endParaRPr sz="2100" dirty="0">
              <a:latin typeface="Arial"/>
              <a:cs typeface="Arial"/>
            </a:endParaRPr>
          </a:p>
          <a:p>
            <a:pPr marL="291465" marR="156845">
              <a:lnSpc>
                <a:spcPct val="128000"/>
              </a:lnSpc>
            </a:pPr>
            <a:r>
              <a:rPr sz="2100" spc="185" dirty="0">
                <a:latin typeface="Arial"/>
                <a:cs typeface="Arial"/>
              </a:rPr>
              <a:t>Outstanding</a:t>
            </a:r>
            <a:r>
              <a:rPr sz="2100" spc="55" dirty="0">
                <a:latin typeface="Arial"/>
                <a:cs typeface="Arial"/>
              </a:rPr>
              <a:t> </a:t>
            </a:r>
            <a:r>
              <a:rPr sz="2100" spc="110" dirty="0">
                <a:latin typeface="Arial"/>
                <a:cs typeface="Arial"/>
              </a:rPr>
              <a:t>Research  </a:t>
            </a:r>
            <a:r>
              <a:rPr sz="2100" spc="155" dirty="0">
                <a:latin typeface="Arial"/>
                <a:cs typeface="Arial"/>
              </a:rPr>
              <a:t>Achieve </a:t>
            </a:r>
            <a:r>
              <a:rPr sz="2100" spc="170" dirty="0">
                <a:latin typeface="Arial"/>
                <a:cs typeface="Arial"/>
              </a:rPr>
              <a:t>Award </a:t>
            </a:r>
            <a:r>
              <a:rPr sz="2100" spc="150" dirty="0">
                <a:latin typeface="Arial"/>
                <a:cs typeface="Arial"/>
              </a:rPr>
              <a:t>in  </a:t>
            </a:r>
            <a:r>
              <a:rPr sz="2100" spc="160" dirty="0">
                <a:latin typeface="Arial"/>
                <a:cs typeface="Arial"/>
              </a:rPr>
              <a:t>Online </a:t>
            </a:r>
            <a:r>
              <a:rPr sz="2100" spc="60" dirty="0">
                <a:latin typeface="Arial"/>
                <a:cs typeface="Arial"/>
              </a:rPr>
              <a:t>Ed, </a:t>
            </a:r>
            <a:r>
              <a:rPr sz="2100" spc="160" dirty="0">
                <a:latin typeface="Arial"/>
                <a:cs typeface="Arial"/>
              </a:rPr>
              <a:t>Online  </a:t>
            </a:r>
            <a:r>
              <a:rPr sz="2100" spc="175" dirty="0">
                <a:latin typeface="Arial"/>
                <a:cs typeface="Arial"/>
              </a:rPr>
              <a:t>Learning</a:t>
            </a:r>
            <a:r>
              <a:rPr sz="2100" spc="80" dirty="0">
                <a:latin typeface="Arial"/>
                <a:cs typeface="Arial"/>
              </a:rPr>
              <a:t> </a:t>
            </a:r>
            <a:r>
              <a:rPr sz="2100" spc="160" dirty="0">
                <a:latin typeface="Arial"/>
                <a:cs typeface="Arial"/>
              </a:rPr>
              <a:t>Consortium.</a:t>
            </a:r>
            <a:endParaRPr sz="2100" dirty="0">
              <a:latin typeface="Arial"/>
              <a:cs typeface="Arial"/>
            </a:endParaRPr>
          </a:p>
          <a:p>
            <a:pPr marL="291465" marR="5080" indent="-279400">
              <a:lnSpc>
                <a:spcPct val="128000"/>
              </a:lnSpc>
              <a:buAutoNum type="arabicPeriod" startAt="2"/>
              <a:tabLst>
                <a:tab pos="292100" algn="l"/>
              </a:tabLst>
            </a:pPr>
            <a:r>
              <a:rPr sz="2100" spc="155" dirty="0">
                <a:latin typeface="Arial"/>
                <a:cs typeface="Arial"/>
              </a:rPr>
              <a:t>Preconference  </a:t>
            </a:r>
            <a:r>
              <a:rPr sz="2100" spc="140" dirty="0">
                <a:latin typeface="Arial"/>
                <a:cs typeface="Arial"/>
              </a:rPr>
              <a:t>Symposia </a:t>
            </a:r>
            <a:r>
              <a:rPr sz="2100" spc="170" dirty="0">
                <a:latin typeface="Arial"/>
                <a:cs typeface="Arial"/>
              </a:rPr>
              <a:t>Coordinated:  </a:t>
            </a:r>
            <a:r>
              <a:rPr sz="2100" spc="110" dirty="0">
                <a:latin typeface="Arial"/>
                <a:cs typeface="Arial"/>
              </a:rPr>
              <a:t>E</a:t>
            </a:r>
            <a:r>
              <a:rPr sz="1950" spc="110" dirty="0">
                <a:latin typeface="Gill Sans MT"/>
                <a:cs typeface="Gill Sans MT"/>
              </a:rPr>
              <a:t>-</a:t>
            </a:r>
            <a:r>
              <a:rPr sz="2100" spc="110" dirty="0">
                <a:latin typeface="Arial"/>
                <a:cs typeface="Arial"/>
              </a:rPr>
              <a:t>Learn </a:t>
            </a:r>
            <a:r>
              <a:rPr sz="2100" spc="130" dirty="0">
                <a:latin typeface="Arial"/>
                <a:cs typeface="Arial"/>
              </a:rPr>
              <a:t>Conf, </a:t>
            </a:r>
            <a:r>
              <a:rPr sz="2100" spc="105" dirty="0">
                <a:latin typeface="Arial"/>
                <a:cs typeface="Arial"/>
              </a:rPr>
              <a:t>MOOCs  </a:t>
            </a:r>
            <a:r>
              <a:rPr sz="2100" spc="175" dirty="0">
                <a:latin typeface="Arial"/>
                <a:cs typeface="Arial"/>
              </a:rPr>
              <a:t>and </a:t>
            </a:r>
            <a:r>
              <a:rPr sz="2100" spc="160" dirty="0">
                <a:latin typeface="Arial"/>
                <a:cs typeface="Arial"/>
              </a:rPr>
              <a:t>Open </a:t>
            </a:r>
            <a:r>
              <a:rPr sz="2100" spc="175" dirty="0">
                <a:latin typeface="Arial"/>
                <a:cs typeface="Arial"/>
              </a:rPr>
              <a:t>Education </a:t>
            </a:r>
            <a:r>
              <a:rPr sz="2100" spc="150" dirty="0">
                <a:latin typeface="Arial"/>
                <a:cs typeface="Arial"/>
              </a:rPr>
              <a:t>in  </a:t>
            </a:r>
            <a:r>
              <a:rPr sz="2100" spc="190" dirty="0">
                <a:latin typeface="Arial"/>
                <a:cs typeface="Arial"/>
              </a:rPr>
              <a:t>Developing</a:t>
            </a:r>
            <a:r>
              <a:rPr sz="2100" spc="100" dirty="0">
                <a:latin typeface="Arial"/>
                <a:cs typeface="Arial"/>
              </a:rPr>
              <a:t> </a:t>
            </a:r>
            <a:r>
              <a:rPr sz="2100" spc="155" dirty="0">
                <a:latin typeface="Arial"/>
                <a:cs typeface="Arial"/>
              </a:rPr>
              <a:t>World.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80608" y="2680091"/>
            <a:ext cx="3649077" cy="4296048"/>
          </a:xfrm>
          <a:prstGeom prst="rect">
            <a:avLst/>
          </a:prstGeom>
        </p:spPr>
        <p:txBody>
          <a:bodyPr vert="horz" wrap="square" lIns="0" tIns="215900" rIns="0" bIns="0" rtlCol="0">
            <a:spAutoFit/>
          </a:bodyPr>
          <a:lstStyle/>
          <a:p>
            <a:pPr marL="1172210">
              <a:lnSpc>
                <a:spcPct val="100000"/>
              </a:lnSpc>
              <a:spcBef>
                <a:spcPts val="1700"/>
              </a:spcBef>
            </a:pPr>
            <a:r>
              <a:rPr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2018</a:t>
            </a:r>
            <a:endParaRPr sz="4000" dirty="0">
              <a:latin typeface="Century Gothic"/>
              <a:cs typeface="Century Gothic"/>
            </a:endParaRPr>
          </a:p>
          <a:p>
            <a:pPr marR="5715" algn="ctr">
              <a:lnSpc>
                <a:spcPct val="100000"/>
              </a:lnSpc>
              <a:spcBef>
                <a:spcPts val="869"/>
              </a:spcBef>
            </a:pPr>
            <a:r>
              <a:rPr sz="2100" spc="25" dirty="0">
                <a:latin typeface="Arial" panose="020B0604020202020204" pitchFamily="34" charset="0"/>
                <a:cs typeface="Arial" panose="020B0604020202020204" pitchFamily="34" charset="0"/>
              </a:rPr>
              <a:t>RHSU</a:t>
            </a:r>
            <a:r>
              <a:rPr lang="en-US" sz="21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145" dirty="0">
                <a:latin typeface="Arial" panose="020B0604020202020204" pitchFamily="34" charset="0"/>
                <a:cs typeface="Arial" panose="020B0604020202020204" pitchFamily="34" charset="0"/>
              </a:rPr>
              <a:t>Edu-Scholar </a:t>
            </a:r>
            <a:r>
              <a:rPr sz="2100" spc="165" dirty="0">
                <a:latin typeface="Arial" panose="020B0604020202020204" pitchFamily="34" charset="0"/>
                <a:cs typeface="Arial" panose="020B0604020202020204" pitchFamily="34" charset="0"/>
              </a:rPr>
              <a:t>Public  </a:t>
            </a:r>
            <a:r>
              <a:rPr sz="2100" spc="125" dirty="0">
                <a:latin typeface="Arial" panose="020B0604020202020204" pitchFamily="34" charset="0"/>
                <a:cs typeface="Arial" panose="020B0604020202020204" pitchFamily="34" charset="0"/>
              </a:rPr>
              <a:t>Presence </a:t>
            </a:r>
            <a:r>
              <a:rPr sz="2100" spc="140" dirty="0">
                <a:latin typeface="Arial" panose="020B0604020202020204" pitchFamily="34" charset="0"/>
                <a:cs typeface="Arial" panose="020B0604020202020204" pitchFamily="34" charset="0"/>
              </a:rPr>
              <a:t>Rankings </a:t>
            </a:r>
            <a:endParaRPr lang="en-US" sz="2100" spc="14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5715" algn="ctr">
              <a:lnSpc>
                <a:spcPct val="100000"/>
              </a:lnSpc>
              <a:spcBef>
                <a:spcPts val="869"/>
              </a:spcBef>
            </a:pPr>
            <a:r>
              <a:rPr sz="2100" spc="195" dirty="0">
                <a:latin typeface="Arial" panose="020B0604020202020204" pitchFamily="34" charset="0"/>
                <a:cs typeface="Arial" panose="020B0604020202020204" pitchFamily="34" charset="0"/>
              </a:rPr>
              <a:t>(top </a:t>
            </a:r>
            <a:r>
              <a:rPr sz="2100" spc="175" dirty="0"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sz="2100" spc="130" dirty="0">
                <a:latin typeface="Arial" panose="020B0604020202020204" pitchFamily="34" charset="0"/>
                <a:cs typeface="Arial" panose="020B0604020202020204" pitchFamily="34" charset="0"/>
              </a:rPr>
              <a:t>list </a:t>
            </a:r>
            <a:r>
              <a:rPr sz="2100" spc="16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sz="2100" spc="145" dirty="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sz="2100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160" dirty="0">
                <a:latin typeface="Arial" panose="020B0604020202020204" pitchFamily="34" charset="0"/>
                <a:cs typeface="Arial" panose="020B0604020202020204" pitchFamily="34" charset="0"/>
              </a:rPr>
              <a:t>20,000</a:t>
            </a:r>
            <a:r>
              <a:rPr lang="en-US" sz="2100" spc="1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160" dirty="0">
                <a:latin typeface="Arial" panose="020B0604020202020204" pitchFamily="34" charset="0"/>
                <a:cs typeface="Arial" panose="020B0604020202020204" pitchFamily="34" charset="0"/>
              </a:rPr>
              <a:t>university-based  </a:t>
            </a:r>
            <a:r>
              <a:rPr sz="2100" spc="190" dirty="0">
                <a:latin typeface="Arial" panose="020B0604020202020204" pitchFamily="34" charset="0"/>
                <a:cs typeface="Arial" panose="020B0604020202020204" pitchFamily="34" charset="0"/>
              </a:rPr>
              <a:t>education </a:t>
            </a:r>
            <a:r>
              <a:rPr sz="2100" spc="140" dirty="0">
                <a:latin typeface="Arial" panose="020B0604020202020204" pitchFamily="34" charset="0"/>
                <a:cs typeface="Arial" panose="020B0604020202020204" pitchFamily="34" charset="0"/>
              </a:rPr>
              <a:t>scholars </a:t>
            </a:r>
            <a:r>
              <a:rPr sz="2100" spc="15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2100" spc="16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100" spc="50" dirty="0">
                <a:latin typeface="Arial" panose="020B0604020202020204" pitchFamily="34" charset="0"/>
                <a:cs typeface="Arial" panose="020B0604020202020204" pitchFamily="34" charset="0"/>
              </a:rPr>
              <a:t>USA)</a:t>
            </a:r>
            <a:r>
              <a:rPr lang="en-US" sz="2100" spc="50" dirty="0">
                <a:latin typeface="Arial" panose="020B0604020202020204" pitchFamily="34" charset="0"/>
                <a:cs typeface="Arial" panose="020B0604020202020204" pitchFamily="34" charset="0"/>
              </a:rPr>
              <a:t> for contributing to the debate about schools and schooling, Education Week</a:t>
            </a:r>
            <a:r>
              <a:rPr sz="2100" spc="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2100" b="1" spc="170" dirty="0">
                <a:latin typeface="Arial" panose="020B0604020202020204" pitchFamily="34" charset="0"/>
                <a:cs typeface="Arial" panose="020B0604020202020204" pitchFamily="34" charset="0"/>
              </a:rPr>
              <a:t>Made </a:t>
            </a:r>
            <a:r>
              <a:rPr sz="2100" b="1" spc="130" dirty="0">
                <a:latin typeface="Arial" panose="020B0604020202020204" pitchFamily="34" charset="0"/>
                <a:cs typeface="Arial" panose="020B0604020202020204" pitchFamily="34" charset="0"/>
              </a:rPr>
              <a:t>list </a:t>
            </a:r>
            <a:r>
              <a:rPr sz="2100" b="1" spc="16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sz="2100" b="1" spc="165" dirty="0">
                <a:latin typeface="Arial" panose="020B0604020202020204" pitchFamily="34" charset="0"/>
                <a:cs typeface="Arial" panose="020B0604020202020204" pitchFamily="34" charset="0"/>
              </a:rPr>
              <a:t>2012-2018</a:t>
            </a:r>
            <a:r>
              <a:rPr sz="2100" b="1" spc="165" dirty="0">
                <a:latin typeface="Arial"/>
                <a:cs typeface="Arial"/>
              </a:rPr>
              <a:t>.</a:t>
            </a:r>
            <a:endParaRPr sz="2100" b="1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25466" y="2686869"/>
            <a:ext cx="3950335" cy="2908300"/>
          </a:xfrm>
          <a:prstGeom prst="rect">
            <a:avLst/>
          </a:prstGeom>
        </p:spPr>
        <p:txBody>
          <a:bodyPr vert="horz" wrap="square" lIns="0" tIns="215900" rIns="0" bIns="0" rtlCol="0">
            <a:spAutoFit/>
          </a:bodyPr>
          <a:lstStyle/>
          <a:p>
            <a:pPr marL="1257935">
              <a:lnSpc>
                <a:spcPct val="100000"/>
              </a:lnSpc>
              <a:spcBef>
                <a:spcPts val="1700"/>
              </a:spcBef>
            </a:pPr>
            <a:r>
              <a:rPr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2019</a:t>
            </a:r>
            <a:endParaRPr sz="4000" dirty="0">
              <a:latin typeface="Century Gothic"/>
              <a:cs typeface="Century Gothic"/>
            </a:endParaRPr>
          </a:p>
          <a:p>
            <a:pPr marL="12065" marR="5080" algn="ctr">
              <a:lnSpc>
                <a:spcPct val="128000"/>
              </a:lnSpc>
              <a:spcBef>
                <a:spcPts val="165"/>
              </a:spcBef>
            </a:pPr>
            <a:r>
              <a:rPr sz="2100" spc="175" dirty="0">
                <a:latin typeface="Arial"/>
                <a:cs typeface="Arial"/>
              </a:rPr>
              <a:t>Co</a:t>
            </a:r>
            <a:r>
              <a:rPr sz="1950" spc="175" dirty="0">
                <a:latin typeface="Gill Sans MT"/>
                <a:cs typeface="Gill Sans MT"/>
              </a:rPr>
              <a:t>-</a:t>
            </a:r>
            <a:r>
              <a:rPr sz="2100" spc="175" dirty="0">
                <a:latin typeface="Arial"/>
                <a:cs typeface="Arial"/>
              </a:rPr>
              <a:t>edited </a:t>
            </a:r>
            <a:r>
              <a:rPr sz="2100" spc="165" dirty="0">
                <a:latin typeface="Arial"/>
                <a:cs typeface="Arial"/>
              </a:rPr>
              <a:t>book: </a:t>
            </a:r>
            <a:r>
              <a:rPr sz="2100" spc="105" dirty="0">
                <a:latin typeface="Arial"/>
                <a:cs typeface="Arial"/>
              </a:rPr>
              <a:t>MOOCs</a:t>
            </a:r>
            <a:r>
              <a:rPr sz="2100" spc="-80" dirty="0">
                <a:latin typeface="Arial"/>
                <a:cs typeface="Arial"/>
              </a:rPr>
              <a:t> </a:t>
            </a:r>
            <a:r>
              <a:rPr sz="2100" spc="175" dirty="0">
                <a:latin typeface="Arial"/>
                <a:cs typeface="Arial"/>
              </a:rPr>
              <a:t>and  </a:t>
            </a:r>
            <a:r>
              <a:rPr sz="2100" spc="160" dirty="0">
                <a:latin typeface="Arial"/>
                <a:cs typeface="Arial"/>
              </a:rPr>
              <a:t>Open</a:t>
            </a:r>
            <a:r>
              <a:rPr sz="2100" spc="100" dirty="0">
                <a:latin typeface="Arial"/>
                <a:cs typeface="Arial"/>
              </a:rPr>
              <a:t> </a:t>
            </a:r>
            <a:r>
              <a:rPr sz="2100" spc="175" dirty="0">
                <a:latin typeface="Arial"/>
                <a:cs typeface="Arial"/>
              </a:rPr>
              <a:t>Education</a:t>
            </a:r>
            <a:endParaRPr sz="2100" dirty="0">
              <a:latin typeface="Arial"/>
              <a:cs typeface="Arial"/>
            </a:endParaRPr>
          </a:p>
          <a:p>
            <a:pPr marL="67310" marR="59690" indent="-635" algn="ctr">
              <a:lnSpc>
                <a:spcPct val="128000"/>
              </a:lnSpc>
            </a:pPr>
            <a:r>
              <a:rPr sz="2100" spc="150" dirty="0">
                <a:latin typeface="Arial"/>
                <a:cs typeface="Arial"/>
              </a:rPr>
              <a:t>in </a:t>
            </a:r>
            <a:r>
              <a:rPr sz="2100" spc="165" dirty="0">
                <a:latin typeface="Arial"/>
                <a:cs typeface="Arial"/>
              </a:rPr>
              <a:t>the </a:t>
            </a:r>
            <a:r>
              <a:rPr sz="2100" spc="150" dirty="0">
                <a:latin typeface="Arial"/>
                <a:cs typeface="Arial"/>
              </a:rPr>
              <a:t>Global </a:t>
            </a:r>
            <a:r>
              <a:rPr sz="2100" spc="135" dirty="0">
                <a:latin typeface="Arial"/>
                <a:cs typeface="Arial"/>
              </a:rPr>
              <a:t>South:  </a:t>
            </a:r>
            <a:r>
              <a:rPr sz="2100" spc="145" dirty="0">
                <a:latin typeface="Arial"/>
                <a:cs typeface="Arial"/>
              </a:rPr>
              <a:t>Challenges, </a:t>
            </a:r>
            <a:r>
              <a:rPr sz="2100" spc="105" dirty="0">
                <a:latin typeface="Arial"/>
                <a:cs typeface="Arial"/>
              </a:rPr>
              <a:t>Successes,</a:t>
            </a:r>
            <a:r>
              <a:rPr sz="2100" spc="20" dirty="0">
                <a:latin typeface="Arial"/>
                <a:cs typeface="Arial"/>
              </a:rPr>
              <a:t> </a:t>
            </a:r>
            <a:r>
              <a:rPr sz="2100" spc="175" dirty="0">
                <a:latin typeface="Arial"/>
                <a:cs typeface="Arial"/>
              </a:rPr>
              <a:t>and  </a:t>
            </a:r>
            <a:r>
              <a:rPr sz="2100" spc="165" dirty="0">
                <a:latin typeface="Arial"/>
                <a:cs typeface="Arial"/>
              </a:rPr>
              <a:t>Opportunities.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020685" y="2536667"/>
            <a:ext cx="5937885" cy="5145576"/>
          </a:xfrm>
          <a:prstGeom prst="rect">
            <a:avLst/>
          </a:prstGeom>
        </p:spPr>
        <p:txBody>
          <a:bodyPr vert="horz" wrap="square" lIns="0" tIns="314325" rIns="0" bIns="0" rtlCol="0">
            <a:spAutoFit/>
          </a:bodyPr>
          <a:lstStyle/>
          <a:p>
            <a:pPr marR="368935" algn="ctr">
              <a:lnSpc>
                <a:spcPct val="100000"/>
              </a:lnSpc>
              <a:spcBef>
                <a:spcPts val="2475"/>
              </a:spcBef>
            </a:pPr>
            <a:r>
              <a:rPr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2020</a:t>
            </a:r>
            <a:endParaRPr sz="4000" dirty="0">
              <a:latin typeface="Century Gothic"/>
              <a:cs typeface="Century Gothic"/>
            </a:endParaRPr>
          </a:p>
          <a:p>
            <a:pPr marL="291465" marR="434975" indent="-279400">
              <a:lnSpc>
                <a:spcPct val="128000"/>
              </a:lnSpc>
              <a:spcBef>
                <a:spcPts val="575"/>
              </a:spcBef>
              <a:buAutoNum type="arabicPeriod"/>
              <a:tabLst>
                <a:tab pos="292100" algn="l"/>
              </a:tabLst>
            </a:pPr>
            <a:r>
              <a:rPr sz="2100" spc="45" dirty="0">
                <a:latin typeface="Arial"/>
                <a:cs typeface="Arial"/>
              </a:rPr>
              <a:t>IU </a:t>
            </a:r>
            <a:r>
              <a:rPr sz="2100" spc="145" dirty="0">
                <a:latin typeface="Arial"/>
                <a:cs typeface="Arial"/>
              </a:rPr>
              <a:t>President</a:t>
            </a:r>
            <a:r>
              <a:rPr sz="1950" spc="145" dirty="0">
                <a:latin typeface="Gill Sans MT"/>
                <a:cs typeface="Gill Sans MT"/>
              </a:rPr>
              <a:t>’</a:t>
            </a:r>
            <a:r>
              <a:rPr sz="2100" spc="145" dirty="0">
                <a:latin typeface="Arial"/>
                <a:cs typeface="Arial"/>
              </a:rPr>
              <a:t>s </a:t>
            </a:r>
            <a:r>
              <a:rPr sz="2100" spc="170" dirty="0">
                <a:latin typeface="Arial"/>
                <a:cs typeface="Arial"/>
              </a:rPr>
              <a:t>Award </a:t>
            </a:r>
            <a:r>
              <a:rPr sz="2100" spc="135" dirty="0">
                <a:latin typeface="Arial"/>
                <a:cs typeface="Arial"/>
              </a:rPr>
              <a:t>for </a:t>
            </a:r>
            <a:r>
              <a:rPr sz="2100" spc="145" dirty="0">
                <a:latin typeface="Arial"/>
                <a:cs typeface="Arial"/>
              </a:rPr>
              <a:t>Excellence</a:t>
            </a:r>
            <a:r>
              <a:rPr sz="2100" spc="30" dirty="0">
                <a:latin typeface="Arial"/>
                <a:cs typeface="Arial"/>
              </a:rPr>
              <a:t> </a:t>
            </a:r>
            <a:r>
              <a:rPr sz="2100" spc="150" dirty="0">
                <a:latin typeface="Arial"/>
                <a:cs typeface="Arial"/>
              </a:rPr>
              <a:t>in  </a:t>
            </a:r>
            <a:r>
              <a:rPr sz="2100" spc="180" dirty="0">
                <a:latin typeface="Arial"/>
                <a:cs typeface="Arial"/>
              </a:rPr>
              <a:t>Teaching </a:t>
            </a:r>
            <a:r>
              <a:rPr sz="2100" spc="175" dirty="0">
                <a:latin typeface="Arial"/>
                <a:cs typeface="Arial"/>
              </a:rPr>
              <a:t>and Learning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spc="180" dirty="0">
                <a:latin typeface="Arial"/>
                <a:cs typeface="Arial"/>
              </a:rPr>
              <a:t>Technology.</a:t>
            </a:r>
            <a:endParaRPr sz="2100" dirty="0">
              <a:latin typeface="Arial"/>
              <a:cs typeface="Arial"/>
            </a:endParaRPr>
          </a:p>
          <a:p>
            <a:pPr marL="291465" marR="33020" indent="-279400">
              <a:lnSpc>
                <a:spcPct val="128000"/>
              </a:lnSpc>
              <a:buAutoNum type="arabicPeriod"/>
              <a:tabLst>
                <a:tab pos="292100" algn="l"/>
              </a:tabLst>
            </a:pPr>
            <a:r>
              <a:rPr sz="2100" spc="175" dirty="0">
                <a:latin typeface="Arial"/>
                <a:cs typeface="Arial"/>
              </a:rPr>
              <a:t>Co</a:t>
            </a:r>
            <a:r>
              <a:rPr sz="1950" spc="175" dirty="0">
                <a:latin typeface="Gill Sans MT"/>
                <a:cs typeface="Gill Sans MT"/>
              </a:rPr>
              <a:t>-</a:t>
            </a:r>
            <a:r>
              <a:rPr sz="2100" spc="175" dirty="0">
                <a:latin typeface="Arial"/>
                <a:cs typeface="Arial"/>
              </a:rPr>
              <a:t>edited </a:t>
            </a:r>
            <a:r>
              <a:rPr sz="2100" spc="95" dirty="0">
                <a:latin typeface="Arial"/>
                <a:cs typeface="Arial"/>
              </a:rPr>
              <a:t>ETR</a:t>
            </a:r>
            <a:r>
              <a:rPr sz="1950" spc="95" dirty="0">
                <a:latin typeface="Gill Sans MT"/>
                <a:cs typeface="Gill Sans MT"/>
              </a:rPr>
              <a:t>&amp;</a:t>
            </a:r>
            <a:r>
              <a:rPr sz="2100" spc="95" dirty="0">
                <a:latin typeface="Arial"/>
                <a:cs typeface="Arial"/>
              </a:rPr>
              <a:t>D </a:t>
            </a:r>
            <a:r>
              <a:rPr sz="2100" spc="150" dirty="0">
                <a:latin typeface="Arial"/>
                <a:cs typeface="Arial"/>
              </a:rPr>
              <a:t>special </a:t>
            </a:r>
            <a:r>
              <a:rPr sz="2100" spc="100" dirty="0">
                <a:latin typeface="Arial"/>
                <a:cs typeface="Arial"/>
              </a:rPr>
              <a:t>Issue </a:t>
            </a:r>
            <a:r>
              <a:rPr sz="2100" spc="180" dirty="0">
                <a:latin typeface="Arial"/>
                <a:cs typeface="Arial"/>
              </a:rPr>
              <a:t>on  </a:t>
            </a:r>
            <a:r>
              <a:rPr sz="2100" spc="140" dirty="0">
                <a:latin typeface="Arial"/>
                <a:cs typeface="Arial"/>
              </a:rPr>
              <a:t>Systematic </a:t>
            </a:r>
            <a:r>
              <a:rPr sz="2100" spc="120" dirty="0">
                <a:latin typeface="Arial"/>
                <a:cs typeface="Arial"/>
              </a:rPr>
              <a:t>Reviews </a:t>
            </a:r>
            <a:r>
              <a:rPr sz="2100" spc="140" dirty="0">
                <a:latin typeface="Arial"/>
                <a:cs typeface="Arial"/>
              </a:rPr>
              <a:t>of </a:t>
            </a:r>
            <a:r>
              <a:rPr sz="2100" spc="110" dirty="0">
                <a:latin typeface="Arial"/>
                <a:cs typeface="Arial"/>
              </a:rPr>
              <a:t>Research </a:t>
            </a:r>
            <a:r>
              <a:rPr sz="2100" spc="180" dirty="0">
                <a:latin typeface="Arial"/>
                <a:cs typeface="Arial"/>
              </a:rPr>
              <a:t>on  </a:t>
            </a:r>
            <a:r>
              <a:rPr sz="2100" spc="175" dirty="0">
                <a:latin typeface="Arial"/>
                <a:cs typeface="Arial"/>
              </a:rPr>
              <a:t>Learning </a:t>
            </a:r>
            <a:r>
              <a:rPr sz="2100" spc="165" dirty="0">
                <a:latin typeface="Arial"/>
                <a:cs typeface="Arial"/>
              </a:rPr>
              <a:t>Environments </a:t>
            </a:r>
            <a:r>
              <a:rPr sz="2100" spc="175" dirty="0">
                <a:latin typeface="Arial"/>
                <a:cs typeface="Arial"/>
              </a:rPr>
              <a:t>and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spc="180" dirty="0">
                <a:latin typeface="Arial"/>
                <a:cs typeface="Arial"/>
              </a:rPr>
              <a:t>Technology.</a:t>
            </a:r>
            <a:endParaRPr lang="en-US" sz="2100" spc="180" dirty="0">
              <a:latin typeface="Arial"/>
              <a:cs typeface="Arial"/>
            </a:endParaRPr>
          </a:p>
          <a:p>
            <a:pPr marL="291465" marR="33020" indent="-279400">
              <a:lnSpc>
                <a:spcPct val="128000"/>
              </a:lnSpc>
              <a:buAutoNum type="arabicPeriod"/>
              <a:tabLst>
                <a:tab pos="292100" algn="l"/>
              </a:tabLst>
            </a:pPr>
            <a:r>
              <a:rPr lang="en-US" sz="2100" spc="180" dirty="0">
                <a:latin typeface="Arial"/>
                <a:cs typeface="Arial"/>
              </a:rPr>
              <a:t>Research Associate at Contact North/Contact Nord, Ontario, Canada.</a:t>
            </a:r>
            <a:endParaRPr sz="2100" dirty="0">
              <a:latin typeface="Arial"/>
              <a:cs typeface="Arial"/>
            </a:endParaRPr>
          </a:p>
          <a:p>
            <a:pPr marL="291465" marR="111760" indent="-279400">
              <a:lnSpc>
                <a:spcPct val="128000"/>
              </a:lnSpc>
              <a:buAutoNum type="arabicPeriod"/>
              <a:tabLst>
                <a:tab pos="292100" algn="l"/>
              </a:tabLst>
            </a:pPr>
            <a:r>
              <a:rPr sz="2100" spc="155" dirty="0">
                <a:latin typeface="Arial"/>
                <a:cs typeface="Arial"/>
              </a:rPr>
              <a:t>Featured </a:t>
            </a:r>
            <a:r>
              <a:rPr sz="2100" spc="150" dirty="0">
                <a:latin typeface="Arial"/>
                <a:cs typeface="Arial"/>
              </a:rPr>
              <a:t>in </a:t>
            </a:r>
            <a:r>
              <a:rPr sz="2100" dirty="0">
                <a:latin typeface="Arial"/>
                <a:cs typeface="Arial"/>
              </a:rPr>
              <a:t>a </a:t>
            </a:r>
            <a:r>
              <a:rPr sz="2100" spc="100" dirty="0">
                <a:latin typeface="Arial"/>
                <a:cs typeface="Arial"/>
              </a:rPr>
              <a:t>series </a:t>
            </a:r>
            <a:r>
              <a:rPr sz="2100" spc="140" dirty="0">
                <a:latin typeface="Arial"/>
                <a:cs typeface="Arial"/>
              </a:rPr>
              <a:t>of </a:t>
            </a:r>
            <a:r>
              <a:rPr sz="2100" spc="170" dirty="0">
                <a:latin typeface="Arial"/>
                <a:cs typeface="Arial"/>
              </a:rPr>
              <a:t>front</a:t>
            </a:r>
            <a:r>
              <a:rPr sz="2100" spc="175" dirty="0">
                <a:latin typeface="Arial"/>
                <a:cs typeface="Arial"/>
              </a:rPr>
              <a:t>page</a:t>
            </a:r>
            <a:r>
              <a:rPr sz="2100" spc="20" dirty="0">
                <a:latin typeface="Arial"/>
                <a:cs typeface="Arial"/>
              </a:rPr>
              <a:t> </a:t>
            </a:r>
            <a:r>
              <a:rPr sz="2100" spc="130" dirty="0">
                <a:latin typeface="Arial"/>
                <a:cs typeface="Arial"/>
              </a:rPr>
              <a:t>stories  </a:t>
            </a:r>
            <a:r>
              <a:rPr sz="2100" spc="180" dirty="0">
                <a:latin typeface="Arial"/>
                <a:cs typeface="Arial"/>
              </a:rPr>
              <a:t>on </a:t>
            </a:r>
            <a:r>
              <a:rPr sz="2100" spc="155" dirty="0">
                <a:latin typeface="Arial"/>
                <a:cs typeface="Arial"/>
              </a:rPr>
              <a:t>Future </a:t>
            </a:r>
            <a:r>
              <a:rPr sz="2100" spc="140" dirty="0">
                <a:latin typeface="Arial"/>
                <a:cs typeface="Arial"/>
              </a:rPr>
              <a:t>of </a:t>
            </a:r>
            <a:r>
              <a:rPr sz="2100" spc="110" dirty="0">
                <a:latin typeface="Arial"/>
                <a:cs typeface="Arial"/>
              </a:rPr>
              <a:t>K</a:t>
            </a:r>
            <a:r>
              <a:rPr sz="1950" spc="110" dirty="0">
                <a:latin typeface="Gill Sans MT"/>
                <a:cs typeface="Gill Sans MT"/>
              </a:rPr>
              <a:t>-</a:t>
            </a:r>
            <a:r>
              <a:rPr sz="2100" spc="110" dirty="0">
                <a:latin typeface="Arial"/>
                <a:cs typeface="Arial"/>
              </a:rPr>
              <a:t>12 </a:t>
            </a:r>
            <a:r>
              <a:rPr sz="2100" spc="105" dirty="0">
                <a:latin typeface="Arial"/>
                <a:cs typeface="Arial"/>
              </a:rPr>
              <a:t>Educ., </a:t>
            </a:r>
            <a:r>
              <a:rPr sz="2100" spc="155" dirty="0">
                <a:latin typeface="Arial"/>
                <a:cs typeface="Arial"/>
              </a:rPr>
              <a:t>Herald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spc="110" dirty="0">
                <a:latin typeface="Arial"/>
                <a:cs typeface="Arial"/>
              </a:rPr>
              <a:t>Times.</a:t>
            </a:r>
            <a:endParaRPr sz="2100" dirty="0">
              <a:latin typeface="Arial"/>
              <a:cs typeface="Arial"/>
            </a:endParaRPr>
          </a:p>
          <a:p>
            <a:pPr marL="291465" indent="-279400">
              <a:lnSpc>
                <a:spcPct val="100000"/>
              </a:lnSpc>
              <a:spcBef>
                <a:spcPts val="700"/>
              </a:spcBef>
              <a:buAutoNum type="arabicPeriod"/>
              <a:tabLst>
                <a:tab pos="292100" algn="l"/>
              </a:tabLst>
            </a:pPr>
            <a:r>
              <a:rPr sz="2100" spc="140" dirty="0">
                <a:latin typeface="Arial"/>
                <a:cs typeface="Arial"/>
              </a:rPr>
              <a:t>Reached </a:t>
            </a:r>
            <a:r>
              <a:rPr sz="2100" spc="170" dirty="0">
                <a:latin typeface="Arial"/>
                <a:cs typeface="Arial"/>
              </a:rPr>
              <a:t>goal </a:t>
            </a:r>
            <a:r>
              <a:rPr sz="2100" spc="140" dirty="0">
                <a:latin typeface="Arial"/>
                <a:cs typeface="Arial"/>
              </a:rPr>
              <a:t>of </a:t>
            </a:r>
            <a:r>
              <a:rPr sz="2100" spc="160" dirty="0">
                <a:latin typeface="Arial"/>
                <a:cs typeface="Arial"/>
              </a:rPr>
              <a:t>20 </a:t>
            </a:r>
            <a:r>
              <a:rPr sz="2100" spc="190" dirty="0">
                <a:latin typeface="Arial"/>
                <a:cs typeface="Arial"/>
              </a:rPr>
              <a:t>publications </a:t>
            </a:r>
            <a:r>
              <a:rPr sz="2100" spc="150" dirty="0">
                <a:latin typeface="Arial"/>
                <a:cs typeface="Arial"/>
              </a:rPr>
              <a:t>in</a:t>
            </a:r>
            <a:r>
              <a:rPr sz="2100" spc="-195" dirty="0">
                <a:latin typeface="Arial"/>
                <a:cs typeface="Arial"/>
              </a:rPr>
              <a:t> </a:t>
            </a:r>
            <a:r>
              <a:rPr sz="2100" spc="150" dirty="0">
                <a:latin typeface="Arial"/>
                <a:cs typeface="Arial"/>
              </a:rPr>
              <a:t>2020.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65756" y="2104905"/>
            <a:ext cx="0" cy="697865"/>
          </a:xfrm>
          <a:custGeom>
            <a:avLst/>
            <a:gdLst/>
            <a:ahLst/>
            <a:cxnLst/>
            <a:rect l="l" t="t" r="r" b="b"/>
            <a:pathLst>
              <a:path h="697864">
                <a:moveTo>
                  <a:pt x="0" y="0"/>
                </a:moveTo>
                <a:lnTo>
                  <a:pt x="0" y="697539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69303" y="2708927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5356" y="2104905"/>
            <a:ext cx="0" cy="728980"/>
          </a:xfrm>
          <a:custGeom>
            <a:avLst/>
            <a:gdLst/>
            <a:ahLst/>
            <a:cxnLst/>
            <a:rect l="l" t="t" r="r" b="b"/>
            <a:pathLst>
              <a:path h="728980">
                <a:moveTo>
                  <a:pt x="0" y="0"/>
                </a:moveTo>
                <a:lnTo>
                  <a:pt x="0" y="728412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38903" y="2739794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2071568"/>
            <a:ext cx="18288000" cy="0"/>
          </a:xfrm>
          <a:custGeom>
            <a:avLst/>
            <a:gdLst/>
            <a:ahLst/>
            <a:cxnLst/>
            <a:rect l="l" t="t" r="r" b="b"/>
            <a:pathLst>
              <a:path w="18288000">
                <a:moveTo>
                  <a:pt x="0" y="0"/>
                </a:moveTo>
                <a:lnTo>
                  <a:pt x="18287999" y="0"/>
                </a:lnTo>
              </a:path>
            </a:pathLst>
          </a:custGeom>
          <a:ln w="66674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098674" y="1002664"/>
            <a:ext cx="10217526" cy="46038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900" i="1" spc="315" dirty="0">
                <a:latin typeface="Arial"/>
                <a:cs typeface="Arial"/>
              </a:rPr>
              <a:t>Ambitions,</a:t>
            </a:r>
            <a:r>
              <a:rPr sz="2900" i="1" spc="-35" dirty="0">
                <a:latin typeface="Arial"/>
                <a:cs typeface="Arial"/>
              </a:rPr>
              <a:t> </a:t>
            </a:r>
            <a:r>
              <a:rPr sz="2900" i="1" spc="330" dirty="0">
                <a:latin typeface="Arial"/>
                <a:cs typeface="Arial"/>
              </a:rPr>
              <a:t>Accomplishments,</a:t>
            </a:r>
            <a:r>
              <a:rPr sz="2900" i="1" spc="-35" dirty="0">
                <a:latin typeface="Arial"/>
                <a:cs typeface="Arial"/>
              </a:rPr>
              <a:t> </a:t>
            </a:r>
            <a:r>
              <a:rPr sz="2900" i="1" spc="585" dirty="0">
                <a:latin typeface="Arial"/>
                <a:cs typeface="Arial"/>
              </a:rPr>
              <a:t>&amp;</a:t>
            </a:r>
            <a:r>
              <a:rPr sz="2900" i="1" spc="170" dirty="0">
                <a:latin typeface="Arial"/>
                <a:cs typeface="Arial"/>
              </a:rPr>
              <a:t> </a:t>
            </a:r>
            <a:r>
              <a:rPr sz="2900" i="1" spc="285" dirty="0">
                <a:latin typeface="Arial"/>
                <a:cs typeface="Arial"/>
              </a:rPr>
              <a:t>Awards</a:t>
            </a:r>
            <a:endParaRPr sz="2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 flipH="1">
            <a:off x="11481342" y="2168813"/>
            <a:ext cx="357430" cy="728980"/>
          </a:xfrm>
          <a:custGeom>
            <a:avLst/>
            <a:gdLst/>
            <a:ahLst/>
            <a:cxnLst/>
            <a:rect l="l" t="t" r="r" b="b"/>
            <a:pathLst>
              <a:path h="728980">
                <a:moveTo>
                  <a:pt x="0" y="0"/>
                </a:moveTo>
                <a:lnTo>
                  <a:pt x="0" y="728412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89520" y="2786202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230600" y="2158442"/>
            <a:ext cx="0" cy="697865"/>
          </a:xfrm>
          <a:custGeom>
            <a:avLst/>
            <a:gdLst/>
            <a:ahLst/>
            <a:cxnLst/>
            <a:rect l="l" t="t" r="r" b="b"/>
            <a:pathLst>
              <a:path h="697864">
                <a:moveTo>
                  <a:pt x="0" y="0"/>
                </a:moveTo>
                <a:lnTo>
                  <a:pt x="0" y="697539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31745" y="2690953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6400" y="2777439"/>
            <a:ext cx="3788400" cy="4626779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911860">
              <a:lnSpc>
                <a:spcPct val="100000"/>
              </a:lnSpc>
              <a:spcBef>
                <a:spcPts val="745"/>
              </a:spcBef>
            </a:pPr>
            <a:r>
              <a:rPr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20</a:t>
            </a:r>
            <a:r>
              <a:rPr lang="en-US"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21</a:t>
            </a:r>
            <a:endParaRPr sz="4000" dirty="0">
              <a:latin typeface="Century Gothic"/>
              <a:cs typeface="Century Gothic"/>
            </a:endParaRPr>
          </a:p>
          <a:p>
            <a:pPr marL="291465" marR="5080" indent="-279400" algn="ctr">
              <a:lnSpc>
                <a:spcPct val="128000"/>
              </a:lnSpc>
              <a:spcBef>
                <a:spcPts val="165"/>
              </a:spcBef>
              <a:buAutoNum type="arabicPeriod"/>
              <a:tabLst>
                <a:tab pos="292100" algn="l"/>
              </a:tabLst>
            </a:pPr>
            <a:r>
              <a:rPr lang="en-US" spc="175" dirty="0">
                <a:latin typeface="Arial" panose="020B0604020202020204" pitchFamily="34" charset="0"/>
                <a:cs typeface="Arial" panose="020B0604020202020204" pitchFamily="34" charset="0"/>
              </a:rPr>
              <a:t>David H. Jonassen Excellence in Research Award, AECT, Chicago, IL.</a:t>
            </a:r>
          </a:p>
          <a:p>
            <a:pPr marL="291465" marR="5080" indent="-279400" algn="ctr">
              <a:lnSpc>
                <a:spcPct val="128000"/>
              </a:lnSpc>
              <a:spcBef>
                <a:spcPts val="165"/>
              </a:spcBef>
              <a:buAutoNum type="arabicPeriod"/>
              <a:tabLst>
                <a:tab pos="292100" algn="l"/>
              </a:tabLst>
            </a:pPr>
            <a:r>
              <a:rPr lang="en-US" spc="175" dirty="0">
                <a:latin typeface="Arial" panose="020B0604020202020204" pitchFamily="34" charset="0"/>
                <a:cs typeface="Arial" panose="020B0604020202020204" pitchFamily="34" charset="0"/>
              </a:rPr>
              <a:t>AECT Division of Distance Learning (DDL) First Place Journal Article Award with former IST student, Dr. Min Young Doo. “A meta-analysis of scaffolding effects in online learning in higher education. IRRODL.”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22200" y="2708928"/>
            <a:ext cx="5448160" cy="4961384"/>
          </a:xfrm>
          <a:prstGeom prst="rect">
            <a:avLst/>
          </a:prstGeom>
        </p:spPr>
        <p:txBody>
          <a:bodyPr vert="horz" wrap="square" lIns="0" tIns="215900" rIns="0" bIns="0" rtlCol="0">
            <a:spAutoFit/>
          </a:bodyPr>
          <a:lstStyle/>
          <a:p>
            <a:pPr marL="1172210">
              <a:lnSpc>
                <a:spcPct val="100000"/>
              </a:lnSpc>
              <a:spcBef>
                <a:spcPts val="1700"/>
              </a:spcBef>
            </a:pPr>
            <a:r>
              <a:rPr lang="en-US"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	  </a:t>
            </a:r>
            <a:r>
              <a:rPr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20</a:t>
            </a:r>
            <a:r>
              <a:rPr lang="en-US"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22</a:t>
            </a:r>
          </a:p>
          <a:p>
            <a:pPr marL="469265" marR="5080" indent="-457200" algn="ctr">
              <a:lnSpc>
                <a:spcPct val="128000"/>
              </a:lnSpc>
              <a:spcBef>
                <a:spcPts val="165"/>
              </a:spcBef>
              <a:buAutoNum type="arabicPeriod"/>
            </a:pPr>
            <a:r>
              <a:rPr lang="en-US" spc="175" dirty="0">
                <a:latin typeface="Arial" panose="020B0604020202020204" pitchFamily="34" charset="0"/>
                <a:cs typeface="Arial" panose="020B0604020202020204" pitchFamily="34" charset="0"/>
              </a:rPr>
              <a:t>Co-edited </a:t>
            </a:r>
            <a:r>
              <a:rPr lang="en-US" spc="155" dirty="0">
                <a:latin typeface="Arial" panose="020B0604020202020204" pitchFamily="34" charset="0"/>
                <a:cs typeface="Arial" panose="020B0604020202020204" pitchFamily="34" charset="0"/>
              </a:rPr>
              <a:t>book of 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stories of Fulbright teachers (2022)</a:t>
            </a:r>
            <a:r>
              <a:rPr lang="en-US" spc="165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Transformative Teaching Around the World:,” Routledge.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5080" algn="ctr">
              <a:lnSpc>
                <a:spcPct val="128000"/>
              </a:lnSpc>
              <a:spcBef>
                <a:spcPts val="165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Book, Engaging Online Language Learners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DC: TESOL.</a:t>
            </a:r>
          </a:p>
          <a:p>
            <a:pPr marL="12065" marR="5080" algn="ctr">
              <a:lnSpc>
                <a:spcPct val="128000"/>
              </a:lnSpc>
              <a:spcBef>
                <a:spcPts val="165"/>
              </a:spcBef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Book, Motivating and Supporting Online Learners,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COL.Org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65" marR="5080" algn="ctr">
              <a:lnSpc>
                <a:spcPct val="128000"/>
              </a:lnSpc>
              <a:spcBef>
                <a:spcPts val="165"/>
              </a:spcBef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Fellow, AERA</a:t>
            </a:r>
          </a:p>
          <a:p>
            <a:pPr marL="12065" marR="5080" algn="ctr">
              <a:lnSpc>
                <a:spcPct val="128000"/>
              </a:lnSpc>
              <a:spcBef>
                <a:spcPts val="165"/>
              </a:spcBef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Outstanding Digital Learning Artifact Award, AECT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12065" marR="5080" algn="ctr">
              <a:lnSpc>
                <a:spcPct val="128000"/>
              </a:lnSpc>
              <a:spcBef>
                <a:spcPts val="165"/>
              </a:spcBef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AECT/ETR&amp;D Distinguished Development Award </a:t>
            </a:r>
          </a:p>
          <a:p>
            <a:pPr marL="12065" marR="5080" algn="ctr">
              <a:lnSpc>
                <a:spcPct val="128000"/>
              </a:lnSpc>
              <a:spcBef>
                <a:spcPts val="165"/>
              </a:spcBef>
            </a:pPr>
            <a:endParaRPr lang="en-US" sz="21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84828" y="2786202"/>
            <a:ext cx="5401679" cy="5521063"/>
          </a:xfrm>
          <a:prstGeom prst="rect">
            <a:avLst/>
          </a:prstGeom>
        </p:spPr>
        <p:txBody>
          <a:bodyPr vert="horz" wrap="square" lIns="0" tIns="215900" rIns="0" bIns="0" rtlCol="0">
            <a:spAutoFit/>
          </a:bodyPr>
          <a:lstStyle/>
          <a:p>
            <a:pPr marL="1257935">
              <a:lnSpc>
                <a:spcPct val="100000"/>
              </a:lnSpc>
              <a:spcBef>
                <a:spcPts val="1700"/>
              </a:spcBef>
            </a:pPr>
            <a:r>
              <a:rPr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20</a:t>
            </a:r>
            <a:r>
              <a:rPr lang="en-US"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23</a:t>
            </a:r>
            <a:endParaRPr sz="4000" dirty="0">
              <a:latin typeface="Century Gothic"/>
              <a:cs typeface="Century Gothic"/>
            </a:endParaRPr>
          </a:p>
          <a:p>
            <a:pPr marL="469265" marR="5080" indent="-457200" algn="ctr">
              <a:lnSpc>
                <a:spcPct val="128000"/>
              </a:lnSpc>
              <a:spcBef>
                <a:spcPts val="165"/>
              </a:spcBef>
              <a:buAutoNum type="arabicPeriod"/>
            </a:pPr>
            <a:r>
              <a:rPr lang="en-US" sz="2100" spc="175" dirty="0">
                <a:latin typeface="Arial" panose="020B0604020202020204" pitchFamily="34" charset="0"/>
                <a:cs typeface="Arial" panose="020B0604020202020204" pitchFamily="34" charset="0"/>
              </a:rPr>
              <a:t>Special issue of the Online Learning journal.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469265" marR="5080" indent="-457200" algn="ctr">
              <a:lnSpc>
                <a:spcPct val="128000"/>
              </a:lnSpc>
              <a:spcBef>
                <a:spcPts val="165"/>
              </a:spcBef>
              <a:buAutoNum type="arabicPeriod"/>
            </a:pPr>
            <a:r>
              <a:rPr lang="en-US" sz="21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Fellow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Online Learning Consortium.</a:t>
            </a:r>
          </a:p>
          <a:p>
            <a:pPr marL="469265" marR="5080" indent="-457200" algn="ctr">
              <a:lnSpc>
                <a:spcPct val="128000"/>
              </a:lnSpc>
              <a:spcBef>
                <a:spcPts val="165"/>
              </a:spcBef>
              <a:buAutoNum type="arabicPeriod"/>
            </a:pPr>
            <a:r>
              <a:rPr lang="en-US" sz="21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AECT Annual Achievement Award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69265" marR="5080" indent="-457200" algn="ctr">
              <a:lnSpc>
                <a:spcPct val="128000"/>
              </a:lnSpc>
              <a:spcBef>
                <a:spcPts val="165"/>
              </a:spcBef>
              <a:buAutoNum type="arabicPeriod"/>
            </a:pPr>
            <a:r>
              <a:rPr lang="en-US" sz="2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Outstanding Book Award AECT</a:t>
            </a:r>
            <a:endParaRPr lang="en-US" sz="2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69265" marR="5080" indent="-457200" algn="ctr">
              <a:lnSpc>
                <a:spcPct val="128000"/>
              </a:lnSpc>
              <a:spcBef>
                <a:spcPts val="165"/>
              </a:spcBef>
              <a:buAutoNum type="arabicPeriod"/>
            </a:pPr>
            <a:r>
              <a:rPr lang="en-US" sz="21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USDLA Excellence in Distance Learning Research Award in HE</a:t>
            </a:r>
            <a:r>
              <a:rPr lang="en-US" sz="21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469265" marR="5080" indent="-457200" algn="ctr">
              <a:lnSpc>
                <a:spcPct val="128000"/>
              </a:lnSpc>
              <a:spcBef>
                <a:spcPts val="165"/>
              </a:spcBef>
              <a:buAutoNum type="arabicPeriod"/>
            </a:pP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Awardee, </a:t>
            </a:r>
            <a:r>
              <a:rPr lang="en-US" sz="21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Outstanding Int’l Research Collaboration with Min Young </a:t>
            </a:r>
            <a:r>
              <a:rPr lang="en-US" sz="21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Doo</a:t>
            </a:r>
            <a:endParaRPr lang="en-US" sz="2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69265" marR="5080" indent="-457200" algn="ctr">
              <a:lnSpc>
                <a:spcPct val="128000"/>
              </a:lnSpc>
              <a:spcBef>
                <a:spcPts val="165"/>
              </a:spcBef>
              <a:buAutoNum type="arabicPeriod"/>
            </a:pPr>
            <a:r>
              <a:rPr lang="en-US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Stanford University list of top 2% of scientists in the world for career.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449754" y="2618812"/>
            <a:ext cx="5937885" cy="1381468"/>
          </a:xfrm>
          <a:prstGeom prst="rect">
            <a:avLst/>
          </a:prstGeom>
        </p:spPr>
        <p:txBody>
          <a:bodyPr vert="horz" wrap="square" lIns="0" tIns="314325" rIns="0" bIns="0" rtlCol="0">
            <a:spAutoFit/>
          </a:bodyPr>
          <a:lstStyle/>
          <a:p>
            <a:pPr marR="368935" algn="ctr">
              <a:lnSpc>
                <a:spcPct val="100000"/>
              </a:lnSpc>
              <a:spcBef>
                <a:spcPts val="2475"/>
              </a:spcBef>
            </a:pPr>
            <a:r>
              <a:rPr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20</a:t>
            </a:r>
            <a:r>
              <a:rPr lang="en-US" sz="4000" b="1" spc="405" dirty="0">
                <a:solidFill>
                  <a:srgbClr val="0D6937"/>
                </a:solidFill>
                <a:latin typeface="Century Gothic"/>
                <a:cs typeface="Century Gothic"/>
              </a:rPr>
              <a:t>24</a:t>
            </a:r>
            <a:endParaRPr sz="4000" dirty="0">
              <a:latin typeface="Century Gothic"/>
              <a:cs typeface="Century Gothic"/>
            </a:endParaRPr>
          </a:p>
          <a:p>
            <a:pPr marL="12065" marR="434975" algn="ctr">
              <a:lnSpc>
                <a:spcPct val="128000"/>
              </a:lnSpc>
              <a:spcBef>
                <a:spcPts val="575"/>
              </a:spcBef>
              <a:tabLst>
                <a:tab pos="292100" algn="l"/>
              </a:tabLst>
            </a:pPr>
            <a:r>
              <a:rPr lang="en-US" sz="2100" spc="45" dirty="0">
                <a:latin typeface="Arial"/>
                <a:cs typeface="Arial"/>
              </a:rPr>
              <a:t>???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65756" y="2104905"/>
            <a:ext cx="0" cy="697865"/>
          </a:xfrm>
          <a:custGeom>
            <a:avLst/>
            <a:gdLst/>
            <a:ahLst/>
            <a:cxnLst/>
            <a:rect l="l" t="t" r="r" b="b"/>
            <a:pathLst>
              <a:path h="697864">
                <a:moveTo>
                  <a:pt x="0" y="0"/>
                </a:moveTo>
                <a:lnTo>
                  <a:pt x="0" y="697539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69303" y="2708927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86600" y="2168813"/>
            <a:ext cx="0" cy="728980"/>
          </a:xfrm>
          <a:custGeom>
            <a:avLst/>
            <a:gdLst/>
            <a:ahLst/>
            <a:cxnLst/>
            <a:rect l="l" t="t" r="r" b="b"/>
            <a:pathLst>
              <a:path h="728980">
                <a:moveTo>
                  <a:pt x="0" y="0"/>
                </a:moveTo>
                <a:lnTo>
                  <a:pt x="0" y="728412"/>
                </a:lnTo>
              </a:path>
            </a:pathLst>
          </a:custGeom>
          <a:ln w="57149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91350" y="2804538"/>
            <a:ext cx="190499" cy="1904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2071568"/>
            <a:ext cx="18288000" cy="0"/>
          </a:xfrm>
          <a:custGeom>
            <a:avLst/>
            <a:gdLst/>
            <a:ahLst/>
            <a:cxnLst/>
            <a:rect l="l" t="t" r="r" b="b"/>
            <a:pathLst>
              <a:path w="18288000">
                <a:moveTo>
                  <a:pt x="0" y="0"/>
                </a:moveTo>
                <a:lnTo>
                  <a:pt x="18287999" y="0"/>
                </a:lnTo>
              </a:path>
            </a:pathLst>
          </a:custGeom>
          <a:ln w="66674">
            <a:solidFill>
              <a:srgbClr val="0099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9842979"/>
            <a:ext cx="5657850" cy="444500"/>
          </a:xfrm>
          <a:custGeom>
            <a:avLst/>
            <a:gdLst/>
            <a:ahLst/>
            <a:cxnLst/>
            <a:rect l="l" t="t" r="r" b="b"/>
            <a:pathLst>
              <a:path w="5657850" h="444500">
                <a:moveTo>
                  <a:pt x="0" y="0"/>
                </a:moveTo>
                <a:lnTo>
                  <a:pt x="5657849" y="0"/>
                </a:lnTo>
                <a:lnTo>
                  <a:pt x="5657849" y="444019"/>
                </a:lnTo>
                <a:lnTo>
                  <a:pt x="0" y="444019"/>
                </a:lnTo>
                <a:lnTo>
                  <a:pt x="0" y="0"/>
                </a:lnTo>
                <a:close/>
              </a:path>
            </a:pathLst>
          </a:custGeom>
          <a:solidFill>
            <a:srgbClr val="0D69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098674" y="1002664"/>
            <a:ext cx="10217526" cy="46038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900" i="1" spc="315" dirty="0">
                <a:latin typeface="Arial"/>
                <a:cs typeface="Arial"/>
              </a:rPr>
              <a:t>Ambitions,</a:t>
            </a:r>
            <a:r>
              <a:rPr sz="2900" i="1" spc="-35" dirty="0">
                <a:latin typeface="Arial"/>
                <a:cs typeface="Arial"/>
              </a:rPr>
              <a:t> </a:t>
            </a:r>
            <a:r>
              <a:rPr sz="2900" i="1" spc="330" dirty="0">
                <a:latin typeface="Arial"/>
                <a:cs typeface="Arial"/>
              </a:rPr>
              <a:t>Accomplishments,</a:t>
            </a:r>
            <a:r>
              <a:rPr sz="2900" i="1" spc="-35" dirty="0">
                <a:latin typeface="Arial"/>
                <a:cs typeface="Arial"/>
              </a:rPr>
              <a:t> </a:t>
            </a:r>
            <a:r>
              <a:rPr sz="2900" i="1" spc="585" dirty="0">
                <a:latin typeface="Arial"/>
                <a:cs typeface="Arial"/>
              </a:rPr>
              <a:t>&amp;</a:t>
            </a:r>
            <a:r>
              <a:rPr sz="2900" i="1" spc="170" dirty="0">
                <a:latin typeface="Arial"/>
                <a:cs typeface="Arial"/>
              </a:rPr>
              <a:t> </a:t>
            </a:r>
            <a:r>
              <a:rPr sz="2900" i="1" spc="285" dirty="0">
                <a:latin typeface="Arial"/>
                <a:cs typeface="Arial"/>
              </a:rPr>
              <a:t>Awards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8353BF-DF14-407B-9643-55F95792DE2B}"/>
              </a:ext>
            </a:extLst>
          </p:cNvPr>
          <p:cNvSpPr/>
          <p:nvPr/>
        </p:nvSpPr>
        <p:spPr>
          <a:xfrm>
            <a:off x="7848600" y="9187303"/>
            <a:ext cx="10668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1" spc="315" dirty="0">
                <a:solidFill>
                  <a:srgbClr val="00994D"/>
                </a:solidFill>
                <a:latin typeface="Arial Black" panose="020B0A04020102020204" pitchFamily="34" charset="0"/>
                <a:cs typeface="Arial"/>
              </a:rPr>
              <a:t>See the following pages for visual examples…</a:t>
            </a:r>
            <a:endParaRPr lang="en-US" sz="2600" b="1" dirty="0">
              <a:solidFill>
                <a:srgbClr val="00994D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757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18999</TotalTime>
  <Words>1831</Words>
  <Application>Microsoft Office PowerPoint</Application>
  <PresentationFormat>Custom</PresentationFormat>
  <Paragraphs>210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Century Gothic</vt:lpstr>
      <vt:lpstr>Gill Sans MT</vt:lpstr>
      <vt:lpstr>Tahoma</vt:lpstr>
      <vt:lpstr>Times New Roman</vt:lpstr>
      <vt:lpstr>Trebuchet MS</vt:lpstr>
      <vt:lpstr>Office Theme</vt:lpstr>
      <vt:lpstr>1_Office Theme</vt:lpstr>
      <vt:lpstr>2_Office Theme</vt:lpstr>
      <vt:lpstr>PowerPoint Presentation</vt:lpstr>
      <vt:lpstr>Curtis J. Bonk</vt:lpstr>
      <vt:lpstr>Ambitions, Accomplishments, &amp; Awards</vt:lpstr>
      <vt:lpstr>Ambitions, Accomplishments, &amp; Awards Summer of 1992 Moved to Indiana University</vt:lpstr>
      <vt:lpstr>Ambitions, Accomplishments, &amp; Awards</vt:lpstr>
      <vt:lpstr>Ambitions, Accomplishments, &amp; Awards</vt:lpstr>
      <vt:lpstr>2010</vt:lpstr>
      <vt:lpstr>Ambitions, Accomplishments, &amp; Awards</vt:lpstr>
      <vt:lpstr>Ambitions, Accomplishments, &amp; Awards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Black Timeline Presentation</dc:title>
  <dc:creator>Merve Basdogan</dc:creator>
  <cp:keywords>DAD69DyJBdY,BADGKe56TOU</cp:keywords>
  <cp:lastModifiedBy>Bonk, Curtis Jay</cp:lastModifiedBy>
  <cp:revision>51</cp:revision>
  <dcterms:created xsi:type="dcterms:W3CDTF">2020-07-13T18:10:37Z</dcterms:created>
  <dcterms:modified xsi:type="dcterms:W3CDTF">2024-02-18T18:21:49Z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2020-07-13T00:00:00Z</vt:filetime>
  </property>
  <property fmtid="{D5CDD505-2E9C-101B-9397-08002B2CF9AE}" pid="3" name="Creator">
    <vt:lpwstr>Canva</vt:lpwstr>
  </property>
  <property fmtid="{D5CDD505-2E9C-101B-9397-08002B2CF9AE}" pid="4" name="LastSaved">
    <vt:filetime>2020-07-13T00:00:00Z</vt:filetime>
  </property>
</Properties>
</file>