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sldIdLst>
    <p:sldId id="276" r:id="rId3"/>
    <p:sldId id="256" r:id="rId4"/>
    <p:sldId id="257" r:id="rId5"/>
    <p:sldId id="258" r:id="rId6"/>
    <p:sldId id="259" r:id="rId7"/>
    <p:sldId id="260" r:id="rId8"/>
    <p:sldId id="261" r:id="rId9"/>
    <p:sldId id="262" r:id="rId10"/>
    <p:sldId id="19577" r:id="rId11"/>
    <p:sldId id="286" r:id="rId12"/>
    <p:sldId id="282" r:id="rId13"/>
    <p:sldId id="284" r:id="rId14"/>
    <p:sldId id="285" r:id="rId15"/>
    <p:sldId id="283" r:id="rId16"/>
    <p:sldId id="19250" r:id="rId17"/>
    <p:sldId id="19578" r:id="rId18"/>
    <p:sldId id="19576" r:id="rId19"/>
    <p:sldId id="19575" r:id="rId20"/>
    <p:sldId id="19574" r:id="rId21"/>
    <p:sldId id="19579" r:id="rId22"/>
  </p:sldIdLst>
  <p:sldSz cx="18288000" cy="10287000"/>
  <p:notesSz cx="6858000" cy="9144000"/>
  <p:embeddedFontLst>
    <p:embeddedFont>
      <p:font typeface="Aileron Regular Bold" panose="020B0604020202020204" charset="0"/>
      <p:regular r:id="rId24"/>
    </p:embeddedFont>
    <p:embeddedFont>
      <p:font typeface="Arial Black" panose="020B0A04020102020204" pitchFamily="34" charset="0"/>
      <p:bold r:id="rId25"/>
    </p:embeddedFont>
    <p:embeddedFont>
      <p:font typeface="Arial Rounded MT Bold" panose="020F0704030504030204" pitchFamily="34" charset="0"/>
      <p:regular r:id="rId26"/>
    </p:embeddedFont>
    <p:embeddedFont>
      <p:font typeface="Arimo" panose="020B0604020202020204" charset="0"/>
      <p:regular r:id="rId27"/>
    </p:embeddedFont>
    <p:embeddedFont>
      <p:font typeface="Tahoma" panose="020B060403050404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6052" autoAdjust="0"/>
  </p:normalViewPr>
  <p:slideViewPr>
    <p:cSldViewPr>
      <p:cViewPr varScale="1">
        <p:scale>
          <a:sx n="59" d="100"/>
          <a:sy n="59" d="100"/>
        </p:scale>
        <p:origin x="132"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88B8C-77A7-4CE5-9B81-0450479E90DD}"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452A9-A1D5-4426-95CD-4A73A627F380}" type="slidenum">
              <a:rPr lang="en-US" smtClean="0"/>
              <a:t>‹#›</a:t>
            </a:fld>
            <a:endParaRPr lang="en-US"/>
          </a:p>
        </p:txBody>
      </p:sp>
    </p:spTree>
    <p:extLst>
      <p:ext uri="{BB962C8B-B14F-4D97-AF65-F5344CB8AC3E}">
        <p14:creationId xmlns:p14="http://schemas.microsoft.com/office/powerpoint/2010/main" val="364939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Editable</a:t>
            </a:r>
            <a:endParaRPr lang="en-US" dirty="0"/>
          </a:p>
        </p:txBody>
      </p:sp>
      <p:sp>
        <p:nvSpPr>
          <p:cNvPr id="4" name="Slide Number Placeholder 3"/>
          <p:cNvSpPr>
            <a:spLocks noGrp="1"/>
          </p:cNvSpPr>
          <p:nvPr>
            <p:ph type="sldNum" sz="quarter" idx="5"/>
          </p:nvPr>
        </p:nvSpPr>
        <p:spPr/>
        <p:txBody>
          <a:bodyPr/>
          <a:lstStyle/>
          <a:p>
            <a:fld id="{87DD6196-8F7E-4159-A7E7-0E8285E87BD4}" type="slidenum">
              <a:rPr lang="en-US" smtClean="0"/>
              <a:t>1</a:t>
            </a:fld>
            <a:endParaRPr lang="en-US"/>
          </a:p>
        </p:txBody>
      </p:sp>
    </p:spTree>
    <p:extLst>
      <p:ext uri="{BB962C8B-B14F-4D97-AF65-F5344CB8AC3E}">
        <p14:creationId xmlns:p14="http://schemas.microsoft.com/office/powerpoint/2010/main" val="108333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2/17/2024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98839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2/17/2024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324597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2/17/2024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428287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2/17/2024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434181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2/17/2024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001550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2/17/2024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926442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2/17/2024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600151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2/17/2024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280757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2/17/2024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546030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2/17/2024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012405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2/17/2024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29583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914400" y="2400302"/>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2/17/2024</a:t>
            </a:fld>
            <a:endParaRPr lang="en-US">
              <a:cs typeface="Arial" panose="020B0604020202020204" pitchFamily="34" charset="0"/>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eaLnBrk="1" fontAlgn="auto" hangingPunct="1">
              <a:spcBef>
                <a:spcPts val="0"/>
              </a:spcBef>
              <a:spcAft>
                <a:spcPts val="0"/>
              </a:spcAft>
              <a:defRPr sz="18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76976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anose="020F0502020204030204" pitchFamily="34" charset="0"/>
        </a:defRPr>
      </a:lvl2pPr>
      <a:lvl3pPr algn="ctr" rtl="0" eaLnBrk="0" fontAlgn="base" hangingPunct="0">
        <a:spcBef>
          <a:spcPct val="0"/>
        </a:spcBef>
        <a:spcAft>
          <a:spcPct val="0"/>
        </a:spcAft>
        <a:defRPr sz="6600">
          <a:solidFill>
            <a:schemeClr val="tx1"/>
          </a:solidFill>
          <a:latin typeface="Calibri" panose="020F0502020204030204" pitchFamily="34" charset="0"/>
        </a:defRPr>
      </a:lvl3pPr>
      <a:lvl4pPr algn="ctr" rtl="0" eaLnBrk="0" fontAlgn="base" hangingPunct="0">
        <a:spcBef>
          <a:spcPct val="0"/>
        </a:spcBef>
        <a:spcAft>
          <a:spcPct val="0"/>
        </a:spcAft>
        <a:defRPr sz="6600">
          <a:solidFill>
            <a:schemeClr val="tx1"/>
          </a:solidFill>
          <a:latin typeface="Calibri" panose="020F0502020204030204" pitchFamily="34" charset="0"/>
        </a:defRPr>
      </a:lvl4pPr>
      <a:lvl5pPr algn="ctr" rtl="0" eaLnBrk="0" fontAlgn="base" hangingPunct="0">
        <a:spcBef>
          <a:spcPct val="0"/>
        </a:spcBef>
        <a:spcAft>
          <a:spcPct val="0"/>
        </a:spcAft>
        <a:defRPr sz="6600">
          <a:solidFill>
            <a:schemeClr val="tx1"/>
          </a:solidFill>
          <a:latin typeface="Calibri" panose="020F0502020204030204" pitchFamily="34" charset="0"/>
        </a:defRPr>
      </a:lvl5pPr>
      <a:lvl6pPr marL="685800" algn="ctr" rtl="0" fontAlgn="base">
        <a:spcBef>
          <a:spcPct val="0"/>
        </a:spcBef>
        <a:spcAft>
          <a:spcPct val="0"/>
        </a:spcAft>
        <a:defRPr sz="6600">
          <a:solidFill>
            <a:schemeClr val="tx1"/>
          </a:solidFill>
          <a:latin typeface="Calibri" panose="020F0502020204030204" pitchFamily="34" charset="0"/>
        </a:defRPr>
      </a:lvl6pPr>
      <a:lvl7pPr marL="1371600" algn="ctr" rtl="0" fontAlgn="base">
        <a:spcBef>
          <a:spcPct val="0"/>
        </a:spcBef>
        <a:spcAft>
          <a:spcPct val="0"/>
        </a:spcAft>
        <a:defRPr sz="6600">
          <a:solidFill>
            <a:schemeClr val="tx1"/>
          </a:solidFill>
          <a:latin typeface="Calibri" panose="020F0502020204030204" pitchFamily="34" charset="0"/>
        </a:defRPr>
      </a:lvl7pPr>
      <a:lvl8pPr marL="2057400" algn="ctr" rtl="0" fontAlgn="base">
        <a:spcBef>
          <a:spcPct val="0"/>
        </a:spcBef>
        <a:spcAft>
          <a:spcPct val="0"/>
        </a:spcAft>
        <a:defRPr sz="6600">
          <a:solidFill>
            <a:schemeClr val="tx1"/>
          </a:solidFill>
          <a:latin typeface="Calibri" panose="020F0502020204030204" pitchFamily="34" charset="0"/>
        </a:defRPr>
      </a:lvl8pPr>
      <a:lvl9pPr marL="2743200" algn="ctr" rtl="0" fontAlgn="base">
        <a:spcBef>
          <a:spcPct val="0"/>
        </a:spcBef>
        <a:spcAft>
          <a:spcPct val="0"/>
        </a:spcAft>
        <a:defRPr sz="6600">
          <a:solidFill>
            <a:schemeClr val="tx1"/>
          </a:solidFill>
          <a:latin typeface="Calibri" panose="020F0502020204030204"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iJJgPsjgzHk"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bZD5mQH4Ups" TargetMode="Externa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AV0-RHGeJZE" TargetMode="Externa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https://silverliningforlearning.org/episodes/" TargetMode="External"/><Relationship Id="rId2" Type="http://schemas.openxmlformats.org/officeDocument/2006/relationships/hyperlink" Target="https://silverliningforlearning.org/" TargetMode="External"/><Relationship Id="rId1" Type="http://schemas.openxmlformats.org/officeDocument/2006/relationships/slideLayout" Target="../slideLayouts/slideLayout20.xml"/><Relationship Id="rId5" Type="http://schemas.openxmlformats.org/officeDocument/2006/relationships/image" Target="../media/image23.JP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youtu.be/kmsWZi3vyrg" TargetMode="External"/><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youtu.be/1uMc7pOO2to"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trainingshare.com/workshop.php#cncd2023" TargetMode="External"/><Relationship Id="rId2" Type="http://schemas.openxmlformats.org/officeDocument/2006/relationships/hyperlink" Target="https://youtu.be/vaJm_6l9nqU" TargetMode="External"/><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s://teachonline.ca/webinar/how-faculty-can-harness-generative-ai-enhanced-learn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EBC21-01C2-44AE-9253-FCD232260FC7}"/>
              </a:ext>
            </a:extLst>
          </p:cNvPr>
          <p:cNvSpPr/>
          <p:nvPr/>
        </p:nvSpPr>
        <p:spPr>
          <a:xfrm>
            <a:off x="-152400" y="322486"/>
            <a:ext cx="17901398" cy="9913845"/>
          </a:xfrm>
          <a:prstGeom prst="rect">
            <a:avLst/>
          </a:prstGeom>
          <a:solidFill>
            <a:srgbClr val="FFC924"/>
          </a:solidFill>
          <a:ln>
            <a:solidFill>
              <a:srgbClr val="62A2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Rectangle 3">
            <a:extLst>
              <a:ext uri="{FF2B5EF4-FFF2-40B4-BE49-F238E27FC236}">
                <a16:creationId xmlns:a16="http://schemas.microsoft.com/office/drawing/2014/main" id="{D6DC7767-5F8F-47F0-A942-8DAD2DB86F2E}"/>
              </a:ext>
            </a:extLst>
          </p:cNvPr>
          <p:cNvSpPr/>
          <p:nvPr/>
        </p:nvSpPr>
        <p:spPr>
          <a:xfrm>
            <a:off x="2291170" y="2933700"/>
            <a:ext cx="208190" cy="63184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5" name="TextBox 4">
            <a:extLst>
              <a:ext uri="{FF2B5EF4-FFF2-40B4-BE49-F238E27FC236}">
                <a16:creationId xmlns:a16="http://schemas.microsoft.com/office/drawing/2014/main" id="{5C5EF7D0-28DA-4CD5-962C-039F361BF41A}"/>
              </a:ext>
            </a:extLst>
          </p:cNvPr>
          <p:cNvSpPr txBox="1"/>
          <p:nvPr/>
        </p:nvSpPr>
        <p:spPr>
          <a:xfrm>
            <a:off x="3352800" y="3199000"/>
            <a:ext cx="12880108" cy="6601807"/>
          </a:xfrm>
          <a:prstGeom prst="rect">
            <a:avLst/>
          </a:prstGeom>
          <a:noFill/>
        </p:spPr>
        <p:txBody>
          <a:bodyPr wrap="square" rtlCol="0">
            <a:spAutoFit/>
          </a:bodyPr>
          <a:lstStyle/>
          <a:p>
            <a:r>
              <a:rPr lang="en-US" sz="9900" b="1" dirty="0">
                <a:latin typeface="Arial Black" panose="020B0A04020102020204" pitchFamily="34" charset="0"/>
              </a:rPr>
              <a:t>48 years of:</a:t>
            </a:r>
          </a:p>
          <a:p>
            <a:r>
              <a:rPr lang="en-US" sz="9900" b="1" dirty="0">
                <a:latin typeface="Arial Black" panose="020B0A04020102020204" pitchFamily="34" charset="0"/>
              </a:rPr>
              <a:t>Technological Innovations &amp; Experimentations</a:t>
            </a:r>
          </a:p>
          <a:p>
            <a:endParaRPr lang="en-US" sz="2700" dirty="0">
              <a:latin typeface="Arial Black" panose="020B0A04020102020204" pitchFamily="34" charset="0"/>
            </a:endParaRPr>
          </a:p>
        </p:txBody>
      </p:sp>
      <p:sp>
        <p:nvSpPr>
          <p:cNvPr id="8" name="TextBox 7">
            <a:extLst>
              <a:ext uri="{FF2B5EF4-FFF2-40B4-BE49-F238E27FC236}">
                <a16:creationId xmlns:a16="http://schemas.microsoft.com/office/drawing/2014/main" id="{68869374-6A6C-4256-9B52-BB79661F45E0}"/>
              </a:ext>
            </a:extLst>
          </p:cNvPr>
          <p:cNvSpPr txBox="1"/>
          <p:nvPr/>
        </p:nvSpPr>
        <p:spPr>
          <a:xfrm>
            <a:off x="3124200" y="1285916"/>
            <a:ext cx="12649200" cy="1938992"/>
          </a:xfrm>
          <a:prstGeom prst="rect">
            <a:avLst/>
          </a:prstGeom>
          <a:noFill/>
        </p:spPr>
        <p:txBody>
          <a:bodyPr wrap="square" rtlCol="0">
            <a:spAutoFit/>
          </a:bodyPr>
          <a:lstStyle/>
          <a:p>
            <a:pPr algn="ctr"/>
            <a:r>
              <a:rPr lang="en-US" sz="6000" i="1" dirty="0">
                <a:solidFill>
                  <a:srgbClr val="0070C0"/>
                </a:solidFill>
                <a:latin typeface="Arial Black" panose="020B0A04020102020204" pitchFamily="34" charset="0"/>
              </a:rPr>
              <a:t>Timeline #2. </a:t>
            </a:r>
            <a:r>
              <a:rPr lang="en-US" sz="6000" b="1" i="1" dirty="0">
                <a:solidFill>
                  <a:srgbClr val="0070C0"/>
                </a:solidFill>
                <a:latin typeface="Arial Black" panose="020B0A04020102020204" pitchFamily="34" charset="0"/>
                <a:cs typeface="Arial" panose="020B0604020202020204" pitchFamily="34" charset="0"/>
              </a:rPr>
              <a:t>CURTIS J. BONK </a:t>
            </a:r>
            <a:r>
              <a:rPr lang="en-US" sz="6000" b="1" dirty="0">
                <a:solidFill>
                  <a:srgbClr val="0070C0"/>
                </a:solidFill>
                <a:latin typeface="Arial Black" panose="020B0A04020102020204" pitchFamily="34" charset="0"/>
                <a:cs typeface="Arial" panose="020B0604020202020204" pitchFamily="34" charset="0"/>
              </a:rPr>
              <a:t>(1977-2024)</a:t>
            </a:r>
          </a:p>
        </p:txBody>
      </p:sp>
    </p:spTree>
    <p:extLst>
      <p:ext uri="{BB962C8B-B14F-4D97-AF65-F5344CB8AC3E}">
        <p14:creationId xmlns:p14="http://schemas.microsoft.com/office/powerpoint/2010/main" val="1791891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8AC7F-DC96-4FB9-B3E7-6F19A182EBD4}"/>
              </a:ext>
            </a:extLst>
          </p:cNvPr>
          <p:cNvSpPr>
            <a:spLocks noGrp="1"/>
          </p:cNvSpPr>
          <p:nvPr>
            <p:ph type="title"/>
          </p:nvPr>
        </p:nvSpPr>
        <p:spPr>
          <a:xfrm>
            <a:off x="914400" y="952500"/>
            <a:ext cx="16230600" cy="2431676"/>
          </a:xfrm>
        </p:spPr>
        <p:txBody>
          <a:bodyPr>
            <a:noAutofit/>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A Few Sample Technology Projects</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(1986-2024)</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440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8AC7F-DC96-4FB9-B3E7-6F19A182EBD4}"/>
              </a:ext>
            </a:extLst>
          </p:cNvPr>
          <p:cNvSpPr>
            <a:spLocks noGrp="1"/>
          </p:cNvSpPr>
          <p:nvPr>
            <p:ph type="title"/>
          </p:nvPr>
        </p:nvSpPr>
        <p:spPr>
          <a:xfrm>
            <a:off x="1028700" y="419100"/>
            <a:ext cx="16230600" cy="2431676"/>
          </a:xfrm>
        </p:spPr>
        <p:txBody>
          <a:bodyPr>
            <a:no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1988-1989</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Dissertation Project</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Co-developed and tested a keystroke mapping system and computer prompting system in WordPerfect (with Tom Reynolds, UW Madison)</a:t>
            </a:r>
            <a:br>
              <a:rPr lang="en-US" dirty="0"/>
            </a:br>
            <a:r>
              <a:rPr lang="en-US" sz="3200" b="1" dirty="0">
                <a:latin typeface="Tahoma" panose="020B0604030504040204" pitchFamily="34" charset="0"/>
                <a:ea typeface="Tahoma" panose="020B0604030504040204" pitchFamily="34" charset="0"/>
                <a:cs typeface="Tahoma" panose="020B0604030504040204" pitchFamily="34" charset="0"/>
              </a:rPr>
              <a:t>(10 minute </a:t>
            </a:r>
            <a:r>
              <a:rPr lang="en-US" sz="3200" b="1" dirty="0">
                <a:latin typeface="Tahoma" panose="020B0604030504040204" pitchFamily="34" charset="0"/>
                <a:ea typeface="Tahoma" panose="020B0604030504040204" pitchFamily="34" charset="0"/>
                <a:cs typeface="Tahoma" panose="020B0604030504040204" pitchFamily="34" charset="0"/>
                <a:hlinkClick r:id="rId2"/>
              </a:rPr>
              <a:t>Video</a:t>
            </a:r>
            <a:r>
              <a:rPr lang="en-US" sz="3200" b="1" dirty="0">
                <a:latin typeface="Tahoma" panose="020B0604030504040204" pitchFamily="34" charset="0"/>
                <a:ea typeface="Tahoma" panose="020B0604030504040204" pitchFamily="34" charset="0"/>
                <a:cs typeface="Tahoma" panose="020B0604030504040204" pitchFamily="34" charset="0"/>
              </a:rPr>
              <a:t> demo). </a:t>
            </a:r>
          </a:p>
        </p:txBody>
      </p:sp>
      <p:pic>
        <p:nvPicPr>
          <p:cNvPr id="13" name="Picture 12">
            <a:extLst>
              <a:ext uri="{FF2B5EF4-FFF2-40B4-BE49-F238E27FC236}">
                <a16:creationId xmlns:a16="http://schemas.microsoft.com/office/drawing/2014/main" id="{B7551312-3C62-42F4-956E-D332B807822A}"/>
              </a:ext>
            </a:extLst>
          </p:cNvPr>
          <p:cNvPicPr/>
          <p:nvPr/>
        </p:nvPicPr>
        <p:blipFill rotWithShape="1">
          <a:blip r:embed="rId3" cstate="print">
            <a:extLst>
              <a:ext uri="{28A0092B-C50C-407E-A947-70E740481C1C}">
                <a14:useLocalDpi xmlns:a14="http://schemas.microsoft.com/office/drawing/2010/main" val="0"/>
              </a:ext>
            </a:extLst>
          </a:blip>
          <a:srcRect t="10203" r="29166" b="23808"/>
          <a:stretch/>
        </p:blipFill>
        <p:spPr>
          <a:xfrm>
            <a:off x="8965" y="3334352"/>
            <a:ext cx="9973235" cy="7041575"/>
          </a:xfrm>
          <a:prstGeom prst="rect">
            <a:avLst/>
          </a:prstGeom>
        </p:spPr>
      </p:pic>
      <p:pic>
        <p:nvPicPr>
          <p:cNvPr id="15" name="Picture 14">
            <a:extLst>
              <a:ext uri="{FF2B5EF4-FFF2-40B4-BE49-F238E27FC236}">
                <a16:creationId xmlns:a16="http://schemas.microsoft.com/office/drawing/2014/main" id="{11E08E5B-F5E9-4D05-A6EA-9EA8355941A9}"/>
              </a:ext>
            </a:extLst>
          </p:cNvPr>
          <p:cNvPicPr/>
          <p:nvPr/>
        </p:nvPicPr>
        <p:blipFill rotWithShape="1">
          <a:blip r:embed="rId4" cstate="print">
            <a:extLst>
              <a:ext uri="{28A0092B-C50C-407E-A947-70E740481C1C}">
                <a14:useLocalDpi xmlns:a14="http://schemas.microsoft.com/office/drawing/2010/main" val="0"/>
              </a:ext>
            </a:extLst>
          </a:blip>
          <a:srcRect l="20663" t="15780" r="30835" b="8097"/>
          <a:stretch/>
        </p:blipFill>
        <p:spPr>
          <a:xfrm>
            <a:off x="12496800" y="6469070"/>
            <a:ext cx="5638800" cy="3762122"/>
          </a:xfrm>
          <a:prstGeom prst="rect">
            <a:avLst/>
          </a:prstGeom>
        </p:spPr>
      </p:pic>
      <p:pic>
        <p:nvPicPr>
          <p:cNvPr id="6" name="Picture 5">
            <a:extLst>
              <a:ext uri="{FF2B5EF4-FFF2-40B4-BE49-F238E27FC236}">
                <a16:creationId xmlns:a16="http://schemas.microsoft.com/office/drawing/2014/main" id="{451F0F1D-FF48-4393-AFEF-ABD81D37B591}"/>
              </a:ext>
            </a:extLst>
          </p:cNvPr>
          <p:cNvPicPr/>
          <p:nvPr/>
        </p:nvPicPr>
        <p:blipFill rotWithShape="1">
          <a:blip r:embed="rId5" cstate="print">
            <a:extLst>
              <a:ext uri="{28A0092B-C50C-407E-A947-70E740481C1C}">
                <a14:useLocalDpi xmlns:a14="http://schemas.microsoft.com/office/drawing/2010/main" val="0"/>
              </a:ext>
            </a:extLst>
          </a:blip>
          <a:srcRect l="1251" t="10203" r="28749" b="23474"/>
          <a:stretch/>
        </p:blipFill>
        <p:spPr>
          <a:xfrm>
            <a:off x="12393308" y="3334353"/>
            <a:ext cx="5885727" cy="3618294"/>
          </a:xfrm>
          <a:prstGeom prst="rect">
            <a:avLst/>
          </a:prstGeom>
        </p:spPr>
      </p:pic>
    </p:spTree>
    <p:extLst>
      <p:ext uri="{BB962C8B-B14F-4D97-AF65-F5344CB8AC3E}">
        <p14:creationId xmlns:p14="http://schemas.microsoft.com/office/powerpoint/2010/main" val="2541880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8AC7F-DC96-4FB9-B3E7-6F19A182EBD4}"/>
              </a:ext>
            </a:extLst>
          </p:cNvPr>
          <p:cNvSpPr>
            <a:spLocks noGrp="1"/>
          </p:cNvSpPr>
          <p:nvPr>
            <p:ph type="title"/>
          </p:nvPr>
        </p:nvSpPr>
        <p:spPr>
          <a:xfrm>
            <a:off x="952500" y="114300"/>
            <a:ext cx="16421100" cy="2971800"/>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1990-1992</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Project YES: Youth Enrichment Services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Co-Founded the James Paige Learning Center and associated computer lab for at-risk youth in Wheeling, WV</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(2 minute news </a:t>
            </a:r>
            <a:r>
              <a:rPr lang="en-US" sz="3200" b="1" u="sng" dirty="0">
                <a:latin typeface="Tahoma" panose="020B0604030504040204" pitchFamily="34" charset="0"/>
                <a:ea typeface="Tahoma" panose="020B0604030504040204" pitchFamily="34" charset="0"/>
                <a:cs typeface="Tahoma" panose="020B0604030504040204" pitchFamily="34" charset="0"/>
                <a:hlinkClick r:id="rId2"/>
              </a:rPr>
              <a:t>Video</a:t>
            </a:r>
            <a:r>
              <a:rPr lang="en-US" sz="3200" b="1" dirty="0">
                <a:latin typeface="Tahoma" panose="020B0604030504040204" pitchFamily="34" charset="0"/>
                <a:ea typeface="Tahoma" panose="020B0604030504040204" pitchFamily="34" charset="0"/>
                <a:cs typeface="Tahoma" panose="020B0604030504040204" pitchFamily="34" charset="0"/>
              </a:rPr>
              <a:t> and interview) </a:t>
            </a:r>
          </a:p>
        </p:txBody>
      </p:sp>
      <p:pic>
        <p:nvPicPr>
          <p:cNvPr id="4" name="Picture 3">
            <a:extLst>
              <a:ext uri="{FF2B5EF4-FFF2-40B4-BE49-F238E27FC236}">
                <a16:creationId xmlns:a16="http://schemas.microsoft.com/office/drawing/2014/main" id="{9A9193A6-0391-423B-9DBF-A1DAE4C1B4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
          <a:stretch/>
        </p:blipFill>
        <p:spPr>
          <a:xfrm>
            <a:off x="-17930" y="2944394"/>
            <a:ext cx="10987023" cy="7228305"/>
          </a:xfrm>
          <a:prstGeom prst="rect">
            <a:avLst/>
          </a:prstGeom>
        </p:spPr>
      </p:pic>
      <p:pic>
        <p:nvPicPr>
          <p:cNvPr id="10" name="Picture 9">
            <a:extLst>
              <a:ext uri="{FF2B5EF4-FFF2-40B4-BE49-F238E27FC236}">
                <a16:creationId xmlns:a16="http://schemas.microsoft.com/office/drawing/2014/main" id="{E6D7E631-8BA7-4079-A7CD-A06D3FDAAD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915571" y="2933700"/>
            <a:ext cx="6381393" cy="4343400"/>
          </a:xfrm>
          <a:prstGeom prst="rect">
            <a:avLst/>
          </a:prstGeom>
        </p:spPr>
      </p:pic>
      <p:pic>
        <p:nvPicPr>
          <p:cNvPr id="11" name="Picture 10">
            <a:extLst>
              <a:ext uri="{FF2B5EF4-FFF2-40B4-BE49-F238E27FC236}">
                <a16:creationId xmlns:a16="http://schemas.microsoft.com/office/drawing/2014/main" id="{FDC0D2F6-4FD5-41D1-B833-81D695E3B7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892457" y="2972448"/>
            <a:ext cx="6381393" cy="4343400"/>
          </a:xfrm>
          <a:prstGeom prst="rect">
            <a:avLst/>
          </a:prstGeom>
        </p:spPr>
      </p:pic>
      <p:pic>
        <p:nvPicPr>
          <p:cNvPr id="12" name="Picture 11">
            <a:extLst>
              <a:ext uri="{FF2B5EF4-FFF2-40B4-BE49-F238E27FC236}">
                <a16:creationId xmlns:a16="http://schemas.microsoft.com/office/drawing/2014/main" id="{72801788-8E03-4D09-B13B-B7ABA48276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25400" y="6737378"/>
            <a:ext cx="5562600" cy="3435322"/>
          </a:xfrm>
          <a:prstGeom prst="rect">
            <a:avLst/>
          </a:prstGeom>
        </p:spPr>
      </p:pic>
    </p:spTree>
    <p:extLst>
      <p:ext uri="{BB962C8B-B14F-4D97-AF65-F5344CB8AC3E}">
        <p14:creationId xmlns:p14="http://schemas.microsoft.com/office/powerpoint/2010/main" val="973402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8AC7F-DC96-4FB9-B3E7-6F19A182EBD4}"/>
              </a:ext>
            </a:extLst>
          </p:cNvPr>
          <p:cNvSpPr>
            <a:spLocks noGrp="1"/>
          </p:cNvSpPr>
          <p:nvPr>
            <p:ph type="title"/>
          </p:nvPr>
        </p:nvSpPr>
        <p:spPr>
          <a:xfrm>
            <a:off x="990600" y="571500"/>
            <a:ext cx="16611600" cy="2362200"/>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1994-1995 (Co-designed with Dr. Ken Hay, IUPUI)</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Project Blue Skies/Indiana Weather Project (IWA) </a:t>
            </a:r>
            <a:r>
              <a:rPr lang="en-US" sz="3200" b="1" dirty="0">
                <a:latin typeface="Tahoma" panose="020B0604030504040204" pitchFamily="34" charset="0"/>
                <a:ea typeface="Tahoma" panose="020B0604030504040204" pitchFamily="34" charset="0"/>
                <a:cs typeface="Tahoma" panose="020B0604030504040204" pitchFamily="34" charset="0"/>
              </a:rPr>
              <a:t>for meteorology with kids in rural, urban, and suburban Indiana schools investigate meteorology via the Web (and Chris Wright from WISH-TV) with IU </a:t>
            </a:r>
            <a:r>
              <a:rPr lang="en-US" sz="3200" b="1" dirty="0" err="1">
                <a:latin typeface="Tahoma" panose="020B0604030504040204" pitchFamily="34" charset="0"/>
                <a:ea typeface="Tahoma" panose="020B0604030504040204" pitchFamily="34" charset="0"/>
                <a:cs typeface="Tahoma" panose="020B0604030504040204" pitchFamily="34" charset="0"/>
              </a:rPr>
              <a:t>InterCampus</a:t>
            </a:r>
            <a:r>
              <a:rPr lang="en-US" sz="3200" b="1" dirty="0">
                <a:latin typeface="Tahoma" panose="020B0604030504040204" pitchFamily="34" charset="0"/>
                <a:ea typeface="Tahoma" panose="020B0604030504040204" pitchFamily="34" charset="0"/>
                <a:cs typeface="Tahoma" panose="020B0604030504040204" pitchFamily="34" charset="0"/>
              </a:rPr>
              <a:t> Research Grant. (15 minute </a:t>
            </a:r>
            <a:r>
              <a:rPr lang="en-US" sz="3200" b="1" dirty="0">
                <a:latin typeface="Tahoma" panose="020B0604030504040204" pitchFamily="34" charset="0"/>
                <a:ea typeface="Tahoma" panose="020B0604030504040204" pitchFamily="34" charset="0"/>
                <a:cs typeface="Tahoma" panose="020B0604030504040204" pitchFamily="34" charset="0"/>
                <a:hlinkClick r:id="rId2"/>
              </a:rPr>
              <a:t>Video</a:t>
            </a:r>
            <a:r>
              <a:rPr lang="en-US" sz="3200" b="1" dirty="0">
                <a:latin typeface="Tahoma" panose="020B0604030504040204" pitchFamily="34" charset="0"/>
                <a:ea typeface="Tahoma" panose="020B0604030504040204" pitchFamily="34" charset="0"/>
                <a:cs typeface="Tahoma" panose="020B0604030504040204" pitchFamily="34" charset="0"/>
              </a:rPr>
              <a:t> demo)</a:t>
            </a:r>
          </a:p>
        </p:txBody>
      </p:sp>
      <p:pic>
        <p:nvPicPr>
          <p:cNvPr id="7" name="Picture 6">
            <a:extLst>
              <a:ext uri="{FF2B5EF4-FFF2-40B4-BE49-F238E27FC236}">
                <a16:creationId xmlns:a16="http://schemas.microsoft.com/office/drawing/2014/main" id="{C3C84490-35B4-4677-8145-CBFCE10A072B}"/>
              </a:ext>
            </a:extLst>
          </p:cNvPr>
          <p:cNvPicPr/>
          <p:nvPr/>
        </p:nvPicPr>
        <p:blipFill rotWithShape="1">
          <a:blip r:embed="rId3" cstate="print">
            <a:extLst>
              <a:ext uri="{28A0092B-C50C-407E-A947-70E740481C1C}">
                <a14:useLocalDpi xmlns:a14="http://schemas.microsoft.com/office/drawing/2010/main" val="0"/>
              </a:ext>
            </a:extLst>
          </a:blip>
          <a:srcRect l="3333" t="19298" r="29167" b="1753"/>
          <a:stretch/>
        </p:blipFill>
        <p:spPr>
          <a:xfrm>
            <a:off x="152400" y="3619500"/>
            <a:ext cx="8458200" cy="6426228"/>
          </a:xfrm>
          <a:prstGeom prst="rect">
            <a:avLst/>
          </a:prstGeom>
        </p:spPr>
      </p:pic>
      <p:pic>
        <p:nvPicPr>
          <p:cNvPr id="8" name="Picture 7">
            <a:extLst>
              <a:ext uri="{FF2B5EF4-FFF2-40B4-BE49-F238E27FC236}">
                <a16:creationId xmlns:a16="http://schemas.microsoft.com/office/drawing/2014/main" id="{EC3454C9-22B2-4F0A-B48D-37994AE7529D}"/>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12954000" y="3159731"/>
            <a:ext cx="5365376" cy="3660169"/>
          </a:xfrm>
          <a:prstGeom prst="rect">
            <a:avLst/>
          </a:prstGeom>
        </p:spPr>
      </p:pic>
      <p:pic>
        <p:nvPicPr>
          <p:cNvPr id="9" name="Picture 8">
            <a:extLst>
              <a:ext uri="{FF2B5EF4-FFF2-40B4-BE49-F238E27FC236}">
                <a16:creationId xmlns:a16="http://schemas.microsoft.com/office/drawing/2014/main" id="{1789372B-8E48-4AC2-ABE6-84FDE082573B}"/>
              </a:ext>
            </a:extLst>
          </p:cNvPr>
          <p:cNvPicPr/>
          <p:nvPr/>
        </p:nvPicPr>
        <p:blipFill rotWithShape="1">
          <a:blip r:embed="rId5" cstate="print">
            <a:extLst>
              <a:ext uri="{28A0092B-C50C-407E-A947-70E740481C1C}">
                <a14:useLocalDpi xmlns:a14="http://schemas.microsoft.com/office/drawing/2010/main" val="0"/>
              </a:ext>
            </a:extLst>
          </a:blip>
          <a:srcRect/>
          <a:stretch/>
        </p:blipFill>
        <p:spPr>
          <a:xfrm>
            <a:off x="12936072" y="6896100"/>
            <a:ext cx="5365376" cy="3370729"/>
          </a:xfrm>
          <a:prstGeom prst="rect">
            <a:avLst/>
          </a:prstGeom>
        </p:spPr>
      </p:pic>
      <p:pic>
        <p:nvPicPr>
          <p:cNvPr id="2" name="Picture 1">
            <a:extLst>
              <a:ext uri="{FF2B5EF4-FFF2-40B4-BE49-F238E27FC236}">
                <a16:creationId xmlns:a16="http://schemas.microsoft.com/office/drawing/2014/main" id="{82636D0B-6E86-4210-AF0F-91CA282DB7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4" t="17407" r="33509" b="31481"/>
          <a:stretch/>
        </p:blipFill>
        <p:spPr>
          <a:xfrm>
            <a:off x="7239000" y="6826624"/>
            <a:ext cx="5620872" cy="3494056"/>
          </a:xfrm>
          <a:prstGeom prst="rect">
            <a:avLst/>
          </a:prstGeom>
        </p:spPr>
      </p:pic>
    </p:spTree>
    <p:extLst>
      <p:ext uri="{BB962C8B-B14F-4D97-AF65-F5344CB8AC3E}">
        <p14:creationId xmlns:p14="http://schemas.microsoft.com/office/powerpoint/2010/main" val="164411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8AC7F-DC96-4FB9-B3E7-6F19A182EBD4}"/>
              </a:ext>
            </a:extLst>
          </p:cNvPr>
          <p:cNvSpPr>
            <a:spLocks noGrp="1"/>
          </p:cNvSpPr>
          <p:nvPr>
            <p:ph type="title"/>
          </p:nvPr>
        </p:nvSpPr>
        <p:spPr>
          <a:xfrm>
            <a:off x="1371600" y="495301"/>
            <a:ext cx="15544800" cy="1828800"/>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1998-2003 (co-designed with Dr. Lee Ehman, C&amp;I Dept.)</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TICKIT </a:t>
            </a:r>
            <a:r>
              <a:rPr lang="en-US" sz="3600" b="1" dirty="0">
                <a:latin typeface="Tahoma" panose="020B0604030504040204" pitchFamily="34" charset="0"/>
                <a:ea typeface="Tahoma" panose="020B0604030504040204" pitchFamily="34" charset="0"/>
                <a:cs typeface="Tahoma" panose="020B0604030504040204" pitchFamily="34" charset="0"/>
              </a:rPr>
              <a:t>(Teacher Institute for Curriculum Knowledge about the Integration of Technology in south and central rural Indiana schools)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model_revised Nov 5 '01">
            <a:extLst>
              <a:ext uri="{FF2B5EF4-FFF2-40B4-BE49-F238E27FC236}">
                <a16:creationId xmlns:a16="http://schemas.microsoft.com/office/drawing/2014/main" id="{DCCDDE27-3F84-4D5C-9983-111722D191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2997844"/>
            <a:ext cx="11829327" cy="7098656"/>
          </a:xfrm>
          <a:prstGeom prst="rect">
            <a:avLst/>
          </a:prstGeom>
          <a:noFill/>
          <a:ln>
            <a:noFill/>
          </a:ln>
        </p:spPr>
      </p:pic>
      <p:pic>
        <p:nvPicPr>
          <p:cNvPr id="8" name="Picture 7" descr="david">
            <a:extLst>
              <a:ext uri="{FF2B5EF4-FFF2-40B4-BE49-F238E27FC236}">
                <a16:creationId xmlns:a16="http://schemas.microsoft.com/office/drawing/2014/main" id="{73CC9ABE-2240-4C86-B34E-F4FA7108A5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77800" y="2324101"/>
            <a:ext cx="5410200" cy="4038600"/>
          </a:xfrm>
          <a:prstGeom prst="rect">
            <a:avLst/>
          </a:prstGeom>
          <a:noFill/>
          <a:ln>
            <a:noFill/>
          </a:ln>
        </p:spPr>
      </p:pic>
      <p:pic>
        <p:nvPicPr>
          <p:cNvPr id="9" name="Picture 8" descr="april">
            <a:extLst>
              <a:ext uri="{FF2B5EF4-FFF2-40B4-BE49-F238E27FC236}">
                <a16:creationId xmlns:a16="http://schemas.microsoft.com/office/drawing/2014/main" id="{72ECAACC-198E-4D3C-9183-F7D9F9C632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190431" y="5448300"/>
            <a:ext cx="6061710" cy="4648199"/>
          </a:xfrm>
          <a:prstGeom prst="rect">
            <a:avLst/>
          </a:prstGeom>
          <a:noFill/>
        </p:spPr>
      </p:pic>
    </p:spTree>
    <p:extLst>
      <p:ext uri="{BB962C8B-B14F-4D97-AF65-F5344CB8AC3E}">
        <p14:creationId xmlns:p14="http://schemas.microsoft.com/office/powerpoint/2010/main" val="1243715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726E5-5E5E-454C-8462-7660EC7A7B7E}"/>
              </a:ext>
            </a:extLst>
          </p:cNvPr>
          <p:cNvSpPr>
            <a:spLocks noGrp="1"/>
          </p:cNvSpPr>
          <p:nvPr>
            <p:ph type="title"/>
          </p:nvPr>
        </p:nvSpPr>
        <p:spPr>
          <a:xfrm>
            <a:off x="733177" y="876300"/>
            <a:ext cx="17097623" cy="2819400"/>
          </a:xfrm>
        </p:spPr>
        <p:txBody>
          <a:bodyPr vert="horz" wrap="square" lIns="137160" tIns="68580" rIns="137160" bIns="68580" numCol="1" rtlCol="0" anchor="b" anchorCtr="0" compatLnSpc="1">
            <a:prstTxWarp prst="textNoShape">
              <a:avLst/>
            </a:prstTxWarp>
            <a:normAutofit fontScale="90000"/>
          </a:bodyPr>
          <a:lstStyle/>
          <a:p>
            <a:pPr algn="ctr"/>
            <a:r>
              <a:rPr lang="en-US" sz="4000" kern="1200" dirty="0">
                <a:solidFill>
                  <a:srgbClr val="FF0000"/>
                </a:solidFill>
                <a:latin typeface="Tahoma" panose="020B0604030504040204" pitchFamily="34" charset="0"/>
                <a:ea typeface="Tahoma" panose="020B0604030504040204" pitchFamily="34" charset="0"/>
                <a:cs typeface="Tahoma" panose="020B0604030504040204" pitchFamily="34" charset="0"/>
              </a:rPr>
              <a:t>2020-2024 (Co-Host, Silver Lining for Learning Webcast Initiative)</a:t>
            </a:r>
            <a:br>
              <a:rPr lang="en-US" sz="3100" kern="1200" dirty="0">
                <a:latin typeface="Tahoma" panose="020B0604030504040204" pitchFamily="34" charset="0"/>
                <a:ea typeface="Tahoma" panose="020B0604030504040204" pitchFamily="34" charset="0"/>
                <a:cs typeface="Tahoma" panose="020B0604030504040204" pitchFamily="34" charset="0"/>
              </a:rPr>
            </a:br>
            <a:r>
              <a:rPr lang="en-US" sz="3100" kern="1200" dirty="0">
                <a:solidFill>
                  <a:srgbClr val="0070C0"/>
                </a:solidFill>
                <a:latin typeface="Tahoma" panose="020B0604030504040204" pitchFamily="34" charset="0"/>
                <a:ea typeface="Tahoma" panose="020B0604030504040204" pitchFamily="34" charset="0"/>
                <a:cs typeface="Tahoma" panose="020B0604030504040204" pitchFamily="34" charset="0"/>
              </a:rPr>
              <a:t>(W</a:t>
            </a:r>
            <a:r>
              <a:rPr lang="en-US" sz="3100" dirty="0">
                <a:solidFill>
                  <a:srgbClr val="0070C0"/>
                </a:solidFill>
                <a:latin typeface="Tahoma" panose="020B0604030504040204" pitchFamily="34" charset="0"/>
                <a:ea typeface="Tahoma" panose="020B0604030504040204" pitchFamily="34" charset="0"/>
                <a:cs typeface="Tahoma" panose="020B0604030504040204" pitchFamily="34" charset="0"/>
              </a:rPr>
              <a:t>eekly Webcast show: New Educational Models and Ideas: 181 Episodes to Date)</a:t>
            </a:r>
            <a:br>
              <a:rPr lang="en-US" sz="31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https://silverliningforlearning.org/</a:t>
            </a:r>
            <a:r>
              <a:rPr lang="en-US" sz="3100"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31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https://silverliningforlearning.org/episodes/</a:t>
            </a:r>
            <a:r>
              <a:rPr lang="en-US" sz="3100"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dirty="0"/>
            </a:b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4" descr="image065">
            <a:extLst>
              <a:ext uri="{FF2B5EF4-FFF2-40B4-BE49-F238E27FC236}">
                <a16:creationId xmlns:a16="http://schemas.microsoft.com/office/drawing/2014/main" id="{2B2CC134-69F4-4AE5-AC57-EA898B6A8D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287850" y="4533900"/>
            <a:ext cx="8912947" cy="503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 shot of a person&#10;&#10;Description automatically generated">
            <a:extLst>
              <a:ext uri="{FF2B5EF4-FFF2-40B4-BE49-F238E27FC236}">
                <a16:creationId xmlns:a16="http://schemas.microsoft.com/office/drawing/2014/main" id="{136E20E2-791E-4239-A7D5-F182A585E8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65979"/>
            <a:ext cx="9168063" cy="5316101"/>
          </a:xfrm>
          <a:prstGeom prst="rect">
            <a:avLst/>
          </a:prstGeom>
        </p:spPr>
      </p:pic>
    </p:spTree>
    <p:extLst>
      <p:ext uri="{BB962C8B-B14F-4D97-AF65-F5344CB8AC3E}">
        <p14:creationId xmlns:p14="http://schemas.microsoft.com/office/powerpoint/2010/main" val="338873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726E5-5E5E-454C-8462-7660EC7A7B7E}"/>
              </a:ext>
            </a:extLst>
          </p:cNvPr>
          <p:cNvSpPr>
            <a:spLocks noGrp="1"/>
          </p:cNvSpPr>
          <p:nvPr>
            <p:ph type="title"/>
          </p:nvPr>
        </p:nvSpPr>
        <p:spPr>
          <a:xfrm>
            <a:off x="1600200" y="973015"/>
            <a:ext cx="14554200" cy="1204913"/>
          </a:xfrm>
        </p:spPr>
        <p:txBody>
          <a:bodyPr vert="horz" wrap="square" lIns="137160" tIns="68580" rIns="137160" bIns="68580" numCol="1" rtlCol="0" anchor="b" anchorCtr="0" compatLnSpc="1">
            <a:prstTxWarp prst="textNoShape">
              <a:avLst/>
            </a:prstTxWarp>
            <a:noAutofit/>
          </a:bodyPr>
          <a:lstStyle/>
          <a:p>
            <a:pPr algn="ctr"/>
            <a:r>
              <a:rPr lang="en-US" sz="4000" kern="1200" dirty="0">
                <a:solidFill>
                  <a:srgbClr val="FF0000"/>
                </a:solidFill>
                <a:latin typeface="Tahoma" panose="020B0604030504040204" pitchFamily="34" charset="0"/>
                <a:ea typeface="Tahoma" panose="020B0604030504040204" pitchFamily="34" charset="0"/>
                <a:cs typeface="Tahoma" panose="020B0604030504040204" pitchFamily="34" charset="0"/>
              </a:rPr>
              <a:t>2020-2022 Researching Adolescent Youth </a:t>
            </a:r>
            <a:br>
              <a:rPr lang="en-US" sz="4000" kern="12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kern="1200" dirty="0">
                <a:solidFill>
                  <a:srgbClr val="FF0000"/>
                </a:solidFill>
                <a:latin typeface="Tahoma" panose="020B0604030504040204" pitchFamily="34" charset="0"/>
                <a:ea typeface="Tahoma" panose="020B0604030504040204" pitchFamily="34" charset="0"/>
                <a:cs typeface="Tahoma" panose="020B0604030504040204" pitchFamily="34" charset="0"/>
              </a:rPr>
              <a:t>Self-Directed Learning (SDL) from MOOCs in Nepal</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C60AE15-469B-47DD-8586-0D911A2282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3" y="3086100"/>
            <a:ext cx="8597138" cy="6248400"/>
          </a:xfrm>
          <a:prstGeom prst="rect">
            <a:avLst/>
          </a:prstGeom>
        </p:spPr>
      </p:pic>
      <p:pic>
        <p:nvPicPr>
          <p:cNvPr id="7" name="Picture 6">
            <a:extLst>
              <a:ext uri="{FF2B5EF4-FFF2-40B4-BE49-F238E27FC236}">
                <a16:creationId xmlns:a16="http://schemas.microsoft.com/office/drawing/2014/main" id="{17CD03BE-9273-498B-83B2-87F8A9EC4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969" y="3086100"/>
            <a:ext cx="9144000" cy="6097219"/>
          </a:xfrm>
          <a:prstGeom prst="rect">
            <a:avLst/>
          </a:prstGeom>
        </p:spPr>
      </p:pic>
    </p:spTree>
    <p:extLst>
      <p:ext uri="{BB962C8B-B14F-4D97-AF65-F5344CB8AC3E}">
        <p14:creationId xmlns:p14="http://schemas.microsoft.com/office/powerpoint/2010/main" val="2571113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8AC7F-DC96-4FB9-B3E7-6F19A182EBD4}"/>
              </a:ext>
            </a:extLst>
          </p:cNvPr>
          <p:cNvSpPr>
            <a:spLocks noGrp="1"/>
          </p:cNvSpPr>
          <p:nvPr>
            <p:ph type="title"/>
          </p:nvPr>
        </p:nvSpPr>
        <p:spPr>
          <a:xfrm>
            <a:off x="914400" y="952500"/>
            <a:ext cx="16230600" cy="2431676"/>
          </a:xfrm>
        </p:spPr>
        <p:txBody>
          <a:bodyPr>
            <a:noAutofit/>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Sample Global Webinars on Learning Technology and Teaching Online</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5432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726E5-5E5E-454C-8462-7660EC7A7B7E}"/>
              </a:ext>
            </a:extLst>
          </p:cNvPr>
          <p:cNvSpPr>
            <a:spLocks noGrp="1"/>
          </p:cNvSpPr>
          <p:nvPr>
            <p:ph type="title"/>
          </p:nvPr>
        </p:nvSpPr>
        <p:spPr>
          <a:xfrm>
            <a:off x="1009095" y="723899"/>
            <a:ext cx="16440705" cy="3506517"/>
          </a:xfrm>
        </p:spPr>
        <p:txBody>
          <a:bodyPr vert="horz" wrap="square" lIns="137160" tIns="68580" rIns="137160" bIns="68580" numCol="1" rtlCol="0" anchor="b" anchorCtr="0" compatLnSpc="1">
            <a:prstTxWarp prst="textNoShape">
              <a:avLst/>
            </a:prstTxWarp>
            <a:noAutofit/>
          </a:bodyPr>
          <a:lstStyle/>
          <a:p>
            <a:pPr algn="ctr"/>
            <a:r>
              <a:rPr lang="en-US" sz="5400" dirty="0">
                <a:solidFill>
                  <a:srgbClr val="FF0000"/>
                </a:solidFill>
                <a:latin typeface="Tahoma" panose="020B0604030504040204" pitchFamily="34" charset="0"/>
                <a:ea typeface="Tahoma" panose="020B0604030504040204" pitchFamily="34" charset="0"/>
                <a:cs typeface="Tahoma" panose="020B0604030504040204" pitchFamily="34" charset="0"/>
              </a:rPr>
              <a:t>May 27, 2020 (sample Webinar)</a:t>
            </a:r>
            <a:br>
              <a:rPr lang="en-US" sz="54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Webinar by Curt Bonk and Meina Zhu on "</a:t>
            </a: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Research Issues and Findings of MOOCs: Leading to Better Design Practices</a:t>
            </a:r>
            <a:r>
              <a:rPr lang="en-US" sz="3200" dirty="0">
                <a:latin typeface="Tahoma" panose="020B0604030504040204" pitchFamily="34" charset="0"/>
                <a:ea typeface="Tahoma" panose="020B0604030504040204" pitchFamily="34" charset="0"/>
                <a:cs typeface="Tahoma" panose="020B0604030504040204" pitchFamily="34" charset="0"/>
              </a:rPr>
              <a:t>" for the Commonwealth of Learning (COL), Vancouver, BC, Canada (</a:t>
            </a:r>
            <a:r>
              <a:rPr lang="en-CA" dirty="0">
                <a:latin typeface="Tahoma" panose="020B0604030504040204" pitchFamily="34" charset="0"/>
                <a:ea typeface="Tahoma" panose="020B0604030504040204" pitchFamily="34" charset="0"/>
                <a:cs typeface="Tahoma" panose="020B0604030504040204" pitchFamily="34" charset="0"/>
              </a:rPr>
              <a:t>99 participants from seven countries, e.g., Bangladesh, Canada, India, Japan, Malaysia, Trinidad, and Tobago, and USA). </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u="sng" dirty="0">
                <a:latin typeface="Tahoma" panose="020B0604030504040204" pitchFamily="34" charset="0"/>
                <a:ea typeface="Tahoma" panose="020B0604030504040204" pitchFamily="34" charset="0"/>
                <a:cs typeface="Tahoma" panose="020B0604030504040204" pitchFamily="34" charset="0"/>
                <a:hlinkClick r:id="rId2"/>
              </a:rPr>
              <a:t>https://youtu.be/kmsWZi3vyrg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E3E0AC8-E4C7-4EAB-94C1-FDF06DD118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76482"/>
            <a:ext cx="6934200" cy="5710518"/>
          </a:xfrm>
          <a:prstGeom prst="rect">
            <a:avLst/>
          </a:prstGeom>
        </p:spPr>
      </p:pic>
      <p:pic>
        <p:nvPicPr>
          <p:cNvPr id="5" name="Picture 4">
            <a:extLst>
              <a:ext uri="{FF2B5EF4-FFF2-40B4-BE49-F238E27FC236}">
                <a16:creationId xmlns:a16="http://schemas.microsoft.com/office/drawing/2014/main" id="{5BEC2786-526D-4871-9DD1-DC8DAA347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024" y="4771464"/>
            <a:ext cx="9753600" cy="5486401"/>
          </a:xfrm>
          <a:prstGeom prst="rect">
            <a:avLst/>
          </a:prstGeom>
        </p:spPr>
      </p:pic>
    </p:spTree>
    <p:extLst>
      <p:ext uri="{BB962C8B-B14F-4D97-AF65-F5344CB8AC3E}">
        <p14:creationId xmlns:p14="http://schemas.microsoft.com/office/powerpoint/2010/main" val="280617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726E5-5E5E-454C-8462-7660EC7A7B7E}"/>
              </a:ext>
            </a:extLst>
          </p:cNvPr>
          <p:cNvSpPr>
            <a:spLocks noGrp="1"/>
          </p:cNvSpPr>
          <p:nvPr>
            <p:ph type="title"/>
          </p:nvPr>
        </p:nvSpPr>
        <p:spPr>
          <a:xfrm>
            <a:off x="1009095" y="723900"/>
            <a:ext cx="16459200" cy="3104954"/>
          </a:xfrm>
        </p:spPr>
        <p:txBody>
          <a:bodyPr vert="horz" wrap="square" lIns="137160" tIns="68580" rIns="137160" bIns="68580" numCol="1" rtlCol="0" anchor="b" anchorCtr="0" compatLnSpc="1">
            <a:prstTxWarp prst="textNoShape">
              <a:avLst/>
            </a:prstTxWarp>
            <a:noAutofit/>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June 29, 2020 (sample Global Webinar)</a:t>
            </a:r>
            <a:br>
              <a:rPr lang="en-US" sz="42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Webinar in Zoom to 346 people from 60+ counties (650 signed up)</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Topic: “</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How to Motivate and Retain Learners Online</a:t>
            </a:r>
            <a:r>
              <a:rPr lang="en-US" sz="3600" dirty="0">
                <a:latin typeface="Tahoma" panose="020B0604030504040204" pitchFamily="34" charset="0"/>
                <a:ea typeface="Tahoma" panose="020B0604030504040204" pitchFamily="34" charset="0"/>
                <a:cs typeface="Tahoma" panose="020B0604030504040204" pitchFamily="34" charset="0"/>
              </a:rPr>
              <a:t>.”</a:t>
            </a:r>
            <a:br>
              <a:rPr lang="en-US" dirty="0"/>
            </a:br>
            <a:r>
              <a:rPr lang="en-US" dirty="0">
                <a:latin typeface="Tahoma" panose="020B0604030504040204" pitchFamily="34" charset="0"/>
                <a:ea typeface="Tahoma" panose="020B0604030504040204" pitchFamily="34" charset="0"/>
                <a:cs typeface="Tahoma" panose="020B0604030504040204" pitchFamily="34" charset="0"/>
              </a:rPr>
              <a:t>Featured free webinar for Contact North, Ontario, Canada.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Available: </a:t>
            </a:r>
            <a:r>
              <a:rPr lang="en-US" u="sng" dirty="0">
                <a:latin typeface="Tahoma" panose="020B0604030504040204" pitchFamily="34" charset="0"/>
                <a:ea typeface="Tahoma" panose="020B0604030504040204" pitchFamily="34" charset="0"/>
                <a:cs typeface="Tahoma" panose="020B0604030504040204" pitchFamily="34" charset="0"/>
                <a:hlinkClick r:id="rId2"/>
              </a:rPr>
              <a:t>https://youtu.be/1uMc7pOO2to</a:t>
            </a:r>
            <a:endParaRPr lang="en-US" sz="4200" dirty="0">
              <a:latin typeface="Tahoma" panose="020B0604030504040204" pitchFamily="34" charset="0"/>
              <a:ea typeface="Tahoma" panose="020B0604030504040204" pitchFamily="34" charset="0"/>
              <a:cs typeface="Tahoma" panose="020B0604030504040204" pitchFamily="34" charset="0"/>
            </a:endParaRPr>
          </a:p>
        </p:txBody>
      </p:sp>
      <p:pic>
        <p:nvPicPr>
          <p:cNvPr id="10242" name="Picture 9" descr="image025">
            <a:extLst>
              <a:ext uri="{FF2B5EF4-FFF2-40B4-BE49-F238E27FC236}">
                <a16:creationId xmlns:a16="http://schemas.microsoft.com/office/drawing/2014/main" id="{1E9CD4BA-CF51-4669-B6F0-0C3337E658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87" y="4588450"/>
            <a:ext cx="18282213" cy="543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57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11128379" y="2494800"/>
            <a:ext cx="191796" cy="860276"/>
            <a:chOff x="0" y="0"/>
            <a:chExt cx="255728" cy="1147035"/>
          </a:xfrm>
        </p:grpSpPr>
        <p:sp>
          <p:nvSpPr>
            <p:cNvPr id="3" name="AutoShape 3"/>
            <p:cNvSpPr/>
            <p:nvPr/>
          </p:nvSpPr>
          <p:spPr>
            <a:xfrm>
              <a:off x="90504" y="0"/>
              <a:ext cx="74720" cy="1019171"/>
            </a:xfrm>
            <a:prstGeom prst="rect">
              <a:avLst/>
            </a:prstGeom>
            <a:solidFill>
              <a:srgbClr val="3EDAD8"/>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5" name="Group 5"/>
          <p:cNvGrpSpPr/>
          <p:nvPr/>
        </p:nvGrpSpPr>
        <p:grpSpPr>
          <a:xfrm>
            <a:off x="13961738" y="2485275"/>
            <a:ext cx="3724184" cy="3774262"/>
            <a:chOff x="0" y="0"/>
            <a:chExt cx="4965578" cy="5032349"/>
          </a:xfrm>
        </p:grpSpPr>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191316" y="1258087"/>
              <a:ext cx="5032349" cy="25161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9235"/>
              <a:ext cx="4877825" cy="4877825"/>
            </a:xfrm>
            <a:prstGeom prst="rect">
              <a:avLst/>
            </a:prstGeom>
          </p:spPr>
        </p:pic>
      </p:grpSp>
      <p:grpSp>
        <p:nvGrpSpPr>
          <p:cNvPr id="8" name="Group 8"/>
          <p:cNvGrpSpPr/>
          <p:nvPr/>
        </p:nvGrpSpPr>
        <p:grpSpPr>
          <a:xfrm>
            <a:off x="15040049" y="2554077"/>
            <a:ext cx="191796" cy="860276"/>
            <a:chOff x="0" y="0"/>
            <a:chExt cx="255728" cy="1147035"/>
          </a:xfrm>
        </p:grpSpPr>
        <p:sp>
          <p:nvSpPr>
            <p:cNvPr id="9" name="AutoShape 9"/>
            <p:cNvSpPr/>
            <p:nvPr/>
          </p:nvSpPr>
          <p:spPr>
            <a:xfrm>
              <a:off x="90504" y="0"/>
              <a:ext cx="74720" cy="1019171"/>
            </a:xfrm>
            <a:prstGeom prst="rect">
              <a:avLst/>
            </a:prstGeom>
            <a:solidFill>
              <a:srgbClr val="3EDAD8"/>
            </a:solidFill>
          </p:spPr>
          <p:txBody>
            <a:bodyPr/>
            <a:lstStyle/>
            <a:p>
              <a:endParaRPr lang="en-US"/>
            </a:p>
          </p:txBody>
        </p:sp>
        <p:pic>
          <p:nvPicPr>
            <p:cNvPr id="1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11" name="Group 11"/>
          <p:cNvGrpSpPr/>
          <p:nvPr/>
        </p:nvGrpSpPr>
        <p:grpSpPr>
          <a:xfrm>
            <a:off x="4708405" y="6232645"/>
            <a:ext cx="191796" cy="860276"/>
            <a:chOff x="0" y="0"/>
            <a:chExt cx="255728" cy="1147035"/>
          </a:xfrm>
        </p:grpSpPr>
        <p:sp>
          <p:nvSpPr>
            <p:cNvPr id="12" name="AutoShape 12"/>
            <p:cNvSpPr/>
            <p:nvPr/>
          </p:nvSpPr>
          <p:spPr>
            <a:xfrm>
              <a:off x="90504" y="0"/>
              <a:ext cx="74720" cy="1019171"/>
            </a:xfrm>
            <a:prstGeom prst="rect">
              <a:avLst/>
            </a:prstGeom>
            <a:solidFill>
              <a:srgbClr val="3EDAD8"/>
            </a:solidFill>
          </p:spPr>
          <p:txBody>
            <a:bodyPr/>
            <a:lstStyle/>
            <a:p>
              <a:endParaRPr lang="en-US"/>
            </a:p>
          </p:txBody>
        </p:sp>
        <p:pic>
          <p:nvPicPr>
            <p:cNvPr id="1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14" name="Group 14"/>
          <p:cNvGrpSpPr/>
          <p:nvPr/>
        </p:nvGrpSpPr>
        <p:grpSpPr>
          <a:xfrm rot="-10800000">
            <a:off x="9057433" y="8613074"/>
            <a:ext cx="191796" cy="860276"/>
            <a:chOff x="0" y="0"/>
            <a:chExt cx="255728" cy="1147035"/>
          </a:xfrm>
        </p:grpSpPr>
        <p:sp>
          <p:nvSpPr>
            <p:cNvPr id="15" name="AutoShape 15"/>
            <p:cNvSpPr/>
            <p:nvPr/>
          </p:nvSpPr>
          <p:spPr>
            <a:xfrm>
              <a:off x="90504" y="0"/>
              <a:ext cx="74720" cy="1019171"/>
            </a:xfrm>
            <a:prstGeom prst="rect">
              <a:avLst/>
            </a:prstGeom>
            <a:solidFill>
              <a:srgbClr val="3EDAD8"/>
            </a:solidFill>
          </p:spPr>
          <p:txBody>
            <a:bodyPr/>
            <a:lstStyle/>
            <a:p>
              <a:endParaRPr lang="en-US"/>
            </a:p>
          </p:txBody>
        </p:sp>
        <p:pic>
          <p:nvPicPr>
            <p:cNvPr id="16"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17" name="Group 17"/>
          <p:cNvGrpSpPr/>
          <p:nvPr/>
        </p:nvGrpSpPr>
        <p:grpSpPr>
          <a:xfrm>
            <a:off x="1147870" y="6202387"/>
            <a:ext cx="3288206" cy="3327853"/>
            <a:chOff x="0" y="0"/>
            <a:chExt cx="4384275" cy="4437138"/>
          </a:xfrm>
        </p:grpSpPr>
        <p:pic>
          <p:nvPicPr>
            <p:cNvPr id="18"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109284" y="1109284"/>
              <a:ext cx="4437138" cy="2218569"/>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800000">
              <a:off x="83385" y="74378"/>
              <a:ext cx="4300890" cy="4300890"/>
            </a:xfrm>
            <a:prstGeom prst="rect">
              <a:avLst/>
            </a:prstGeom>
          </p:spPr>
        </p:pic>
      </p:grpSp>
      <p:sp>
        <p:nvSpPr>
          <p:cNvPr id="20" name="AutoShape 20"/>
          <p:cNvSpPr/>
          <p:nvPr/>
        </p:nvSpPr>
        <p:spPr>
          <a:xfrm>
            <a:off x="2811731" y="9475264"/>
            <a:ext cx="15695344" cy="54977"/>
          </a:xfrm>
          <a:prstGeom prst="rect">
            <a:avLst/>
          </a:prstGeom>
          <a:solidFill>
            <a:srgbClr val="3EDAD8"/>
          </a:solidFill>
        </p:spPr>
        <p:txBody>
          <a:bodyPr/>
          <a:lstStyle/>
          <a:p>
            <a:endParaRPr lang="en-US"/>
          </a:p>
        </p:txBody>
      </p:sp>
      <p:sp>
        <p:nvSpPr>
          <p:cNvPr id="21" name="AutoShape 21"/>
          <p:cNvSpPr/>
          <p:nvPr/>
        </p:nvSpPr>
        <p:spPr>
          <a:xfrm>
            <a:off x="2810832" y="6205754"/>
            <a:ext cx="12997855" cy="53783"/>
          </a:xfrm>
          <a:prstGeom prst="rect">
            <a:avLst/>
          </a:prstGeom>
          <a:solidFill>
            <a:srgbClr val="3EDAD8"/>
          </a:solidFill>
        </p:spPr>
        <p:txBody>
          <a:bodyPr/>
          <a:lstStyle/>
          <a:p>
            <a:endParaRPr lang="en-US"/>
          </a:p>
        </p:txBody>
      </p:sp>
      <p:sp>
        <p:nvSpPr>
          <p:cNvPr id="22" name="AutoShape 22"/>
          <p:cNvSpPr/>
          <p:nvPr/>
        </p:nvSpPr>
        <p:spPr>
          <a:xfrm>
            <a:off x="-363845" y="0"/>
            <a:ext cx="14471740" cy="177780"/>
          </a:xfrm>
          <a:prstGeom prst="rect">
            <a:avLst/>
          </a:prstGeom>
          <a:solidFill>
            <a:srgbClr val="3EDAD8"/>
          </a:solidFill>
        </p:spPr>
        <p:txBody>
          <a:bodyPr/>
          <a:lstStyle/>
          <a:p>
            <a:endParaRPr lang="en-US"/>
          </a:p>
        </p:txBody>
      </p:sp>
      <p:grpSp>
        <p:nvGrpSpPr>
          <p:cNvPr id="23" name="Group 23"/>
          <p:cNvGrpSpPr/>
          <p:nvPr/>
        </p:nvGrpSpPr>
        <p:grpSpPr>
          <a:xfrm>
            <a:off x="2934260" y="2494800"/>
            <a:ext cx="191796" cy="860276"/>
            <a:chOff x="0" y="0"/>
            <a:chExt cx="255728" cy="1147035"/>
          </a:xfrm>
        </p:grpSpPr>
        <p:sp>
          <p:nvSpPr>
            <p:cNvPr id="24" name="AutoShape 24"/>
            <p:cNvSpPr/>
            <p:nvPr/>
          </p:nvSpPr>
          <p:spPr>
            <a:xfrm>
              <a:off x="90504" y="0"/>
              <a:ext cx="74720" cy="1019171"/>
            </a:xfrm>
            <a:prstGeom prst="rect">
              <a:avLst/>
            </a:prstGeom>
            <a:solidFill>
              <a:srgbClr val="3EDAD8"/>
            </a:solidFill>
          </p:spPr>
          <p:txBody>
            <a:bodyPr/>
            <a:lstStyle/>
            <a:p>
              <a:endParaRPr lang="en-US"/>
            </a:p>
          </p:txBody>
        </p:sp>
        <p:pic>
          <p:nvPicPr>
            <p:cNvPr id="25"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26" name="Group 26"/>
          <p:cNvGrpSpPr/>
          <p:nvPr/>
        </p:nvGrpSpPr>
        <p:grpSpPr>
          <a:xfrm>
            <a:off x="6712232" y="2494800"/>
            <a:ext cx="191796" cy="860276"/>
            <a:chOff x="0" y="0"/>
            <a:chExt cx="255728" cy="1147035"/>
          </a:xfrm>
        </p:grpSpPr>
        <p:sp>
          <p:nvSpPr>
            <p:cNvPr id="27" name="AutoShape 27"/>
            <p:cNvSpPr/>
            <p:nvPr/>
          </p:nvSpPr>
          <p:spPr>
            <a:xfrm>
              <a:off x="90504" y="0"/>
              <a:ext cx="74720" cy="1019171"/>
            </a:xfrm>
            <a:prstGeom prst="rect">
              <a:avLst/>
            </a:prstGeom>
            <a:solidFill>
              <a:srgbClr val="3EDAD8"/>
            </a:solidFill>
          </p:spPr>
          <p:txBody>
            <a:bodyPr/>
            <a:lstStyle/>
            <a:p>
              <a:endParaRPr lang="en-US"/>
            </a:p>
          </p:txBody>
        </p:sp>
        <p:pic>
          <p:nvPicPr>
            <p:cNvPr id="28"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29" name="AutoShape 29"/>
          <p:cNvSpPr/>
          <p:nvPr/>
        </p:nvSpPr>
        <p:spPr>
          <a:xfrm>
            <a:off x="1214428" y="2485275"/>
            <a:ext cx="14614227" cy="61403"/>
          </a:xfrm>
          <a:prstGeom prst="rect">
            <a:avLst/>
          </a:prstGeom>
          <a:solidFill>
            <a:srgbClr val="3EDAD8"/>
          </a:solidFill>
        </p:spPr>
        <p:txBody>
          <a:bodyPr/>
          <a:lstStyle/>
          <a:p>
            <a:endParaRPr lang="en-US"/>
          </a:p>
        </p:txBody>
      </p:sp>
      <p:sp>
        <p:nvSpPr>
          <p:cNvPr id="30" name="TextBox 30"/>
          <p:cNvSpPr txBox="1"/>
          <p:nvPr/>
        </p:nvSpPr>
        <p:spPr>
          <a:xfrm>
            <a:off x="1374775" y="3307451"/>
            <a:ext cx="3204411" cy="657225"/>
          </a:xfrm>
          <a:prstGeom prst="rect">
            <a:avLst/>
          </a:prstGeom>
        </p:spPr>
        <p:txBody>
          <a:bodyPr lIns="0" tIns="0" rIns="0" bIns="0" rtlCol="0" anchor="t">
            <a:spAutoFit/>
          </a:bodyPr>
          <a:lstStyle/>
          <a:p>
            <a:pPr algn="ctr">
              <a:lnSpc>
                <a:spcPts val="5200"/>
              </a:lnSpc>
            </a:pPr>
            <a:r>
              <a:rPr lang="en-US" sz="4000" spc="200">
                <a:solidFill>
                  <a:srgbClr val="86EAE9"/>
                </a:solidFill>
                <a:latin typeface="Aileron Regular Bold"/>
              </a:rPr>
              <a:t>1977</a:t>
            </a:r>
          </a:p>
        </p:txBody>
      </p:sp>
      <p:sp>
        <p:nvSpPr>
          <p:cNvPr id="31" name="TextBox 31"/>
          <p:cNvSpPr txBox="1"/>
          <p:nvPr/>
        </p:nvSpPr>
        <p:spPr>
          <a:xfrm>
            <a:off x="1210409" y="4002776"/>
            <a:ext cx="3225667" cy="1692771"/>
          </a:xfrm>
          <a:prstGeom prst="rect">
            <a:avLst/>
          </a:prstGeom>
        </p:spPr>
        <p:txBody>
          <a:bodyPr wrap="square" lIns="0" tIns="0" rIns="0" bIns="0" rtlCol="0" anchor="t">
            <a:spAutoFit/>
          </a:bodyPr>
          <a:lstStyle/>
          <a:p>
            <a:pPr algn="ctr">
              <a:lnSpc>
                <a:spcPts val="3299"/>
              </a:lnSpc>
            </a:pPr>
            <a:r>
              <a:rPr lang="en-US" sz="2200" spc="109" dirty="0">
                <a:solidFill>
                  <a:srgbClr val="FFFFFF"/>
                </a:solidFill>
                <a:latin typeface="Arial" pitchFamily="34" charset="0"/>
              </a:rPr>
              <a:t>Designed first computer program in BASIC as a high school senior.</a:t>
            </a:r>
          </a:p>
        </p:txBody>
      </p:sp>
      <p:sp>
        <p:nvSpPr>
          <p:cNvPr id="32" name="TextBox 32"/>
          <p:cNvSpPr txBox="1"/>
          <p:nvPr/>
        </p:nvSpPr>
        <p:spPr>
          <a:xfrm>
            <a:off x="5152747" y="3307451"/>
            <a:ext cx="3103533" cy="657225"/>
          </a:xfrm>
          <a:prstGeom prst="rect">
            <a:avLst/>
          </a:prstGeom>
        </p:spPr>
        <p:txBody>
          <a:bodyPr lIns="0" tIns="0" rIns="0" bIns="0" rtlCol="0" anchor="t">
            <a:spAutoFit/>
          </a:bodyPr>
          <a:lstStyle/>
          <a:p>
            <a:pPr algn="ctr">
              <a:lnSpc>
                <a:spcPts val="5200"/>
              </a:lnSpc>
            </a:pPr>
            <a:r>
              <a:rPr lang="en-US" sz="4000" spc="200">
                <a:solidFill>
                  <a:srgbClr val="86EAE9"/>
                </a:solidFill>
                <a:latin typeface="Aileron Regular Bold"/>
              </a:rPr>
              <a:t>1978</a:t>
            </a:r>
          </a:p>
        </p:txBody>
      </p:sp>
      <p:sp>
        <p:nvSpPr>
          <p:cNvPr id="33" name="TextBox 33"/>
          <p:cNvSpPr txBox="1"/>
          <p:nvPr/>
        </p:nvSpPr>
        <p:spPr>
          <a:xfrm>
            <a:off x="5152747" y="3993251"/>
            <a:ext cx="3446433" cy="2115964"/>
          </a:xfrm>
          <a:prstGeom prst="rect">
            <a:avLst/>
          </a:prstGeom>
        </p:spPr>
        <p:txBody>
          <a:bodyPr lIns="0" tIns="0" rIns="0" bIns="0" rtlCol="0" anchor="t">
            <a:spAutoFit/>
          </a:bodyPr>
          <a:lstStyle/>
          <a:p>
            <a:pPr algn="ctr">
              <a:lnSpc>
                <a:spcPts val="3300"/>
              </a:lnSpc>
            </a:pPr>
            <a:r>
              <a:rPr lang="en-US" sz="2200" spc="109" dirty="0">
                <a:solidFill>
                  <a:srgbClr val="FFFFFF"/>
                </a:solidFill>
                <a:latin typeface="Arial" pitchFamily="34" charset="0"/>
              </a:rPr>
              <a:t>Helped streamline production and inventory control record keeping for McQuay-</a:t>
            </a:r>
            <a:r>
              <a:rPr lang="en-US" sz="2200" spc="109" dirty="0" err="1">
                <a:solidFill>
                  <a:srgbClr val="FFFFFF"/>
                </a:solidFill>
                <a:latin typeface="Arial" pitchFamily="34" charset="0"/>
              </a:rPr>
              <a:t>Perfex</a:t>
            </a:r>
            <a:r>
              <a:rPr lang="en-US" sz="2200" spc="109" dirty="0">
                <a:solidFill>
                  <a:srgbClr val="FFFFFF"/>
                </a:solidFill>
                <a:latin typeface="Arial" pitchFamily="34" charset="0"/>
              </a:rPr>
              <a:t> as a teenager.</a:t>
            </a:r>
          </a:p>
        </p:txBody>
      </p:sp>
      <p:sp>
        <p:nvSpPr>
          <p:cNvPr id="34" name="TextBox 34"/>
          <p:cNvSpPr txBox="1"/>
          <p:nvPr/>
        </p:nvSpPr>
        <p:spPr>
          <a:xfrm>
            <a:off x="9502219" y="3307451"/>
            <a:ext cx="3280312" cy="657225"/>
          </a:xfrm>
          <a:prstGeom prst="rect">
            <a:avLst/>
          </a:prstGeom>
        </p:spPr>
        <p:txBody>
          <a:bodyPr lIns="0" tIns="0" rIns="0" bIns="0" rtlCol="0" anchor="t">
            <a:spAutoFit/>
          </a:bodyPr>
          <a:lstStyle/>
          <a:p>
            <a:pPr algn="ctr">
              <a:lnSpc>
                <a:spcPts val="5200"/>
              </a:lnSpc>
            </a:pPr>
            <a:r>
              <a:rPr lang="en-US" sz="4000" spc="200">
                <a:solidFill>
                  <a:srgbClr val="86EAE9"/>
                </a:solidFill>
                <a:latin typeface="Aileron Regular Bold"/>
              </a:rPr>
              <a:t>1979</a:t>
            </a:r>
          </a:p>
        </p:txBody>
      </p:sp>
      <p:sp>
        <p:nvSpPr>
          <p:cNvPr id="35" name="TextBox 35"/>
          <p:cNvSpPr txBox="1"/>
          <p:nvPr/>
        </p:nvSpPr>
        <p:spPr>
          <a:xfrm>
            <a:off x="9502219" y="4058021"/>
            <a:ext cx="3280312" cy="2436564"/>
          </a:xfrm>
          <a:prstGeom prst="rect">
            <a:avLst/>
          </a:prstGeom>
        </p:spPr>
        <p:txBody>
          <a:bodyPr lIns="0" tIns="0" rIns="0" bIns="0" rtlCol="0" anchor="t">
            <a:spAutoFit/>
          </a:bodyPr>
          <a:lstStyle/>
          <a:p>
            <a:pPr algn="ctr">
              <a:lnSpc>
                <a:spcPts val="3300"/>
              </a:lnSpc>
            </a:pPr>
            <a:r>
              <a:rPr lang="en-US" sz="2200" spc="109" dirty="0">
                <a:solidFill>
                  <a:srgbClr val="FFFFFF"/>
                </a:solidFill>
                <a:latin typeface="Arial" pitchFamily="34" charset="0"/>
              </a:rPr>
              <a:t>Helped</a:t>
            </a:r>
          </a:p>
          <a:p>
            <a:pPr algn="ctr">
              <a:lnSpc>
                <a:spcPts val="3079"/>
              </a:lnSpc>
            </a:pPr>
            <a:r>
              <a:rPr lang="en-US" sz="2200" dirty="0">
                <a:solidFill>
                  <a:srgbClr val="FFFFFF"/>
                </a:solidFill>
                <a:latin typeface="Arial" pitchFamily="34" charset="0"/>
              </a:rPr>
              <a:t>  a</a:t>
            </a:r>
            <a:r>
              <a:rPr lang="en-US" sz="2200" spc="109" dirty="0">
                <a:solidFill>
                  <a:srgbClr val="FFFFFF"/>
                </a:solidFill>
                <a:latin typeface="Arial" pitchFamily="34" charset="0"/>
              </a:rPr>
              <a:t>utomate production and inventory control record keeping for Square D Company.</a:t>
            </a:r>
          </a:p>
          <a:p>
            <a:pPr algn="ctr">
              <a:lnSpc>
                <a:spcPts val="3300"/>
              </a:lnSpc>
            </a:pPr>
            <a:endParaRPr lang="en-US" sz="2200" spc="109" dirty="0">
              <a:solidFill>
                <a:srgbClr val="FFFFFF"/>
              </a:solidFill>
              <a:latin typeface="Arial" pitchFamily="34" charset="0"/>
            </a:endParaRPr>
          </a:p>
        </p:txBody>
      </p:sp>
      <p:sp>
        <p:nvSpPr>
          <p:cNvPr id="36" name="TextBox 36"/>
          <p:cNvSpPr txBox="1"/>
          <p:nvPr/>
        </p:nvSpPr>
        <p:spPr>
          <a:xfrm>
            <a:off x="13442116" y="3364601"/>
            <a:ext cx="3146962" cy="657225"/>
          </a:xfrm>
          <a:prstGeom prst="rect">
            <a:avLst/>
          </a:prstGeom>
        </p:spPr>
        <p:txBody>
          <a:bodyPr lIns="0" tIns="0" rIns="0" bIns="0" rtlCol="0" anchor="t">
            <a:spAutoFit/>
          </a:bodyPr>
          <a:lstStyle/>
          <a:p>
            <a:pPr algn="ctr">
              <a:lnSpc>
                <a:spcPts val="5200"/>
              </a:lnSpc>
            </a:pPr>
            <a:r>
              <a:rPr lang="en-US" sz="4000" spc="200">
                <a:solidFill>
                  <a:srgbClr val="86EAE9"/>
                </a:solidFill>
                <a:latin typeface="Aileron Regular Bold"/>
              </a:rPr>
              <a:t>1980</a:t>
            </a:r>
          </a:p>
        </p:txBody>
      </p:sp>
      <p:sp>
        <p:nvSpPr>
          <p:cNvPr id="37" name="TextBox 37"/>
          <p:cNvSpPr txBox="1"/>
          <p:nvPr/>
        </p:nvSpPr>
        <p:spPr>
          <a:xfrm>
            <a:off x="13442116" y="4077071"/>
            <a:ext cx="3146962" cy="1987724"/>
          </a:xfrm>
          <a:prstGeom prst="rect">
            <a:avLst/>
          </a:prstGeom>
        </p:spPr>
        <p:txBody>
          <a:bodyPr lIns="0" tIns="0" rIns="0" bIns="0" rtlCol="0" anchor="t">
            <a:spAutoFit/>
          </a:bodyPr>
          <a:lstStyle/>
          <a:p>
            <a:pPr algn="ctr">
              <a:lnSpc>
                <a:spcPts val="3079"/>
              </a:lnSpc>
            </a:pPr>
            <a:r>
              <a:rPr lang="en-US" sz="2200" dirty="0">
                <a:solidFill>
                  <a:srgbClr val="FFFFFF"/>
                </a:solidFill>
                <a:latin typeface="Arial" pitchFamily="34" charset="0"/>
              </a:rPr>
              <a:t>Helped</a:t>
            </a:r>
          </a:p>
          <a:p>
            <a:pPr algn="ctr">
              <a:lnSpc>
                <a:spcPts val="3079"/>
              </a:lnSpc>
            </a:pPr>
            <a:r>
              <a:rPr lang="en-US" sz="2200" dirty="0">
                <a:solidFill>
                  <a:srgbClr val="FFFFFF"/>
                </a:solidFill>
                <a:latin typeface="Arial" pitchFamily="34" charset="0"/>
              </a:rPr>
              <a:t>  automate production and inventory control record keeping for Square D Company.</a:t>
            </a:r>
          </a:p>
        </p:txBody>
      </p:sp>
      <p:sp>
        <p:nvSpPr>
          <p:cNvPr id="38" name="TextBox 38"/>
          <p:cNvSpPr txBox="1"/>
          <p:nvPr/>
        </p:nvSpPr>
        <p:spPr>
          <a:xfrm>
            <a:off x="3173672" y="7132294"/>
            <a:ext cx="3146962" cy="657225"/>
          </a:xfrm>
          <a:prstGeom prst="rect">
            <a:avLst/>
          </a:prstGeom>
        </p:spPr>
        <p:txBody>
          <a:bodyPr lIns="0" tIns="0" rIns="0" bIns="0" rtlCol="0" anchor="t">
            <a:spAutoFit/>
          </a:bodyPr>
          <a:lstStyle/>
          <a:p>
            <a:pPr algn="ctr">
              <a:lnSpc>
                <a:spcPts val="5200"/>
              </a:lnSpc>
            </a:pPr>
            <a:r>
              <a:rPr lang="en-US" sz="4000" spc="200">
                <a:solidFill>
                  <a:srgbClr val="86EAE9"/>
                </a:solidFill>
                <a:latin typeface="Aileron Regular Bold"/>
              </a:rPr>
              <a:t>1983</a:t>
            </a:r>
          </a:p>
        </p:txBody>
      </p:sp>
      <p:sp>
        <p:nvSpPr>
          <p:cNvPr id="39" name="TextBox 39"/>
          <p:cNvSpPr txBox="1"/>
          <p:nvPr/>
        </p:nvSpPr>
        <p:spPr>
          <a:xfrm>
            <a:off x="2810832" y="7825297"/>
            <a:ext cx="3560942" cy="1192634"/>
          </a:xfrm>
          <a:prstGeom prst="rect">
            <a:avLst/>
          </a:prstGeom>
        </p:spPr>
        <p:txBody>
          <a:bodyPr wrap="square" lIns="0" tIns="0" rIns="0" bIns="0" rtlCol="0" anchor="t">
            <a:spAutoFit/>
          </a:bodyPr>
          <a:lstStyle/>
          <a:p>
            <a:pPr algn="ctr">
              <a:lnSpc>
                <a:spcPts val="3079"/>
              </a:lnSpc>
            </a:pPr>
            <a:r>
              <a:rPr lang="en-US" sz="2200" spc="109" dirty="0">
                <a:solidFill>
                  <a:srgbClr val="FFFFFF"/>
                </a:solidFill>
                <a:latin typeface="Arial" pitchFamily="34" charset="0"/>
              </a:rPr>
              <a:t>Automated R &amp;J Medical Supply financial systems, $10 million revenues.</a:t>
            </a:r>
          </a:p>
        </p:txBody>
      </p:sp>
      <p:sp>
        <p:nvSpPr>
          <p:cNvPr id="40" name="TextBox 40"/>
          <p:cNvSpPr txBox="1"/>
          <p:nvPr/>
        </p:nvSpPr>
        <p:spPr>
          <a:xfrm>
            <a:off x="7512441" y="7901914"/>
            <a:ext cx="3146962" cy="657225"/>
          </a:xfrm>
          <a:prstGeom prst="rect">
            <a:avLst/>
          </a:prstGeom>
        </p:spPr>
        <p:txBody>
          <a:bodyPr lIns="0" tIns="0" rIns="0" bIns="0" rtlCol="0" anchor="t">
            <a:spAutoFit/>
          </a:bodyPr>
          <a:lstStyle/>
          <a:p>
            <a:pPr algn="ctr">
              <a:lnSpc>
                <a:spcPts val="5200"/>
              </a:lnSpc>
            </a:pPr>
            <a:r>
              <a:rPr lang="en-US" sz="4000" spc="200">
                <a:solidFill>
                  <a:srgbClr val="86EAE9"/>
                </a:solidFill>
                <a:latin typeface="Aileron Regular Bold"/>
              </a:rPr>
              <a:t>1984</a:t>
            </a:r>
          </a:p>
        </p:txBody>
      </p:sp>
      <p:sp>
        <p:nvSpPr>
          <p:cNvPr id="41" name="TextBox 41"/>
          <p:cNvSpPr txBox="1"/>
          <p:nvPr/>
        </p:nvSpPr>
        <p:spPr>
          <a:xfrm>
            <a:off x="7010400" y="6588734"/>
            <a:ext cx="3949499" cy="1192634"/>
          </a:xfrm>
          <a:prstGeom prst="rect">
            <a:avLst/>
          </a:prstGeom>
        </p:spPr>
        <p:txBody>
          <a:bodyPr wrap="square" lIns="0" tIns="0" rIns="0" bIns="0" rtlCol="0" anchor="t">
            <a:spAutoFit/>
          </a:bodyPr>
          <a:lstStyle/>
          <a:p>
            <a:pPr algn="ctr">
              <a:lnSpc>
                <a:spcPts val="3079"/>
              </a:lnSpc>
            </a:pPr>
            <a:r>
              <a:rPr lang="en-US" sz="2200" spc="109" dirty="0">
                <a:solidFill>
                  <a:srgbClr val="FFFFFF"/>
                </a:solidFill>
                <a:latin typeface="Arial" pitchFamily="34" charset="0"/>
              </a:rPr>
              <a:t>Automated</a:t>
            </a:r>
            <a:r>
              <a:rPr lang="en-US" sz="2200" dirty="0">
                <a:solidFill>
                  <a:srgbClr val="FFFFFF"/>
                </a:solidFill>
                <a:latin typeface="Arial" pitchFamily="34" charset="0"/>
              </a:rPr>
              <a:t> ASI financial syst</a:t>
            </a:r>
            <a:r>
              <a:rPr lang="en-US" sz="2200" spc="109" dirty="0">
                <a:solidFill>
                  <a:srgbClr val="FFFFFF"/>
                </a:solidFill>
                <a:latin typeface="Arial" pitchFamily="34" charset="0"/>
              </a:rPr>
              <a:t>ems--timeshare system, $15 million revenues.</a:t>
            </a:r>
          </a:p>
        </p:txBody>
      </p:sp>
      <p:sp>
        <p:nvSpPr>
          <p:cNvPr id="42" name="TextBox 42"/>
          <p:cNvSpPr txBox="1"/>
          <p:nvPr/>
        </p:nvSpPr>
        <p:spPr>
          <a:xfrm>
            <a:off x="12152589" y="8019005"/>
            <a:ext cx="3146962" cy="657225"/>
          </a:xfrm>
          <a:prstGeom prst="rect">
            <a:avLst/>
          </a:prstGeom>
        </p:spPr>
        <p:txBody>
          <a:bodyPr lIns="0" tIns="0" rIns="0" bIns="0" rtlCol="0" anchor="t">
            <a:spAutoFit/>
          </a:bodyPr>
          <a:lstStyle/>
          <a:p>
            <a:pPr algn="ctr">
              <a:lnSpc>
                <a:spcPts val="5200"/>
              </a:lnSpc>
            </a:pPr>
            <a:r>
              <a:rPr lang="en-US" sz="4000" spc="200">
                <a:solidFill>
                  <a:srgbClr val="86EAE9"/>
                </a:solidFill>
                <a:latin typeface="Aileron Regular Bold"/>
              </a:rPr>
              <a:t>1985</a:t>
            </a:r>
          </a:p>
        </p:txBody>
      </p:sp>
      <p:sp>
        <p:nvSpPr>
          <p:cNvPr id="43" name="TextBox 43"/>
          <p:cNvSpPr txBox="1"/>
          <p:nvPr/>
        </p:nvSpPr>
        <p:spPr>
          <a:xfrm>
            <a:off x="11894599" y="6536786"/>
            <a:ext cx="3471144" cy="1192634"/>
          </a:xfrm>
          <a:prstGeom prst="rect">
            <a:avLst/>
          </a:prstGeom>
        </p:spPr>
        <p:txBody>
          <a:bodyPr lIns="0" tIns="0" rIns="0" bIns="0" rtlCol="0" anchor="t">
            <a:spAutoFit/>
          </a:bodyPr>
          <a:lstStyle/>
          <a:p>
            <a:pPr algn="ctr">
              <a:lnSpc>
                <a:spcPts val="3079"/>
              </a:lnSpc>
            </a:pPr>
            <a:r>
              <a:rPr lang="en-US" sz="2200" dirty="0">
                <a:solidFill>
                  <a:srgbClr val="FFFFFF"/>
                </a:solidFill>
                <a:latin typeface="Arial" pitchFamily="34" charset="0"/>
              </a:rPr>
              <a:t>Migrated ASI financials to a personal computer–budgets, cash flow, etc.</a:t>
            </a:r>
          </a:p>
        </p:txBody>
      </p:sp>
      <p:sp>
        <p:nvSpPr>
          <p:cNvPr id="44" name="TextBox 44"/>
          <p:cNvSpPr txBox="1"/>
          <p:nvPr/>
        </p:nvSpPr>
        <p:spPr>
          <a:xfrm>
            <a:off x="2608958" y="1548874"/>
            <a:ext cx="12246346" cy="423193"/>
          </a:xfrm>
          <a:prstGeom prst="rect">
            <a:avLst/>
          </a:prstGeom>
        </p:spPr>
        <p:txBody>
          <a:bodyPr lIns="0" tIns="0" rIns="0" bIns="0" rtlCol="0" anchor="t">
            <a:spAutoFit/>
          </a:bodyPr>
          <a:lstStyle/>
          <a:p>
            <a:pPr algn="ctr">
              <a:lnSpc>
                <a:spcPts val="3300"/>
              </a:lnSpc>
            </a:pPr>
            <a:r>
              <a:rPr lang="en-US" sz="2800" b="1" i="1" spc="109" dirty="0">
                <a:solidFill>
                  <a:srgbClr val="FFFFFF"/>
                </a:solidFill>
                <a:latin typeface="Arial" pitchFamily="34" charset="0"/>
                <a:cs typeface="Arial" pitchFamily="34" charset="0"/>
              </a:rPr>
              <a:t>Entered Field of Business (</a:t>
            </a:r>
            <a:r>
              <a:rPr lang="en-US" sz="2800" b="1" i="1" spc="109" dirty="0">
                <a:solidFill>
                  <a:srgbClr val="FFFF00"/>
                </a:solidFill>
                <a:latin typeface="Arial" pitchFamily="34" charset="0"/>
                <a:cs typeface="Arial" pitchFamily="34" charset="0"/>
              </a:rPr>
              <a:t>First 9 years—IT Corporate</a:t>
            </a:r>
            <a:r>
              <a:rPr lang="en-US" sz="2800" b="1" i="1" spc="109" dirty="0">
                <a:solidFill>
                  <a:srgbClr val="FFFFFF"/>
                </a:solidFill>
                <a:latin typeface="Arial" pitchFamily="34" charset="0"/>
                <a:cs typeface="Arial" pitchFamily="34" charset="0"/>
              </a:rPr>
              <a:t>)</a:t>
            </a:r>
          </a:p>
        </p:txBody>
      </p:sp>
      <p:sp>
        <p:nvSpPr>
          <p:cNvPr id="45" name="TextBox 45"/>
          <p:cNvSpPr txBox="1"/>
          <p:nvPr/>
        </p:nvSpPr>
        <p:spPr>
          <a:xfrm>
            <a:off x="2934260" y="877860"/>
            <a:ext cx="12246346" cy="602729"/>
          </a:xfrm>
          <a:prstGeom prst="rect">
            <a:avLst/>
          </a:prstGeom>
        </p:spPr>
        <p:txBody>
          <a:bodyPr lIns="0" tIns="0" rIns="0" bIns="0" rtlCol="0" anchor="t">
            <a:spAutoFit/>
          </a:bodyPr>
          <a:lstStyle/>
          <a:p>
            <a:pPr algn="ctr">
              <a:lnSpc>
                <a:spcPts val="4680"/>
              </a:lnSpc>
            </a:pPr>
            <a:r>
              <a:rPr lang="en-US" sz="3600" spc="107" dirty="0">
                <a:solidFill>
                  <a:srgbClr val="FFFFFF"/>
                </a:solidFill>
                <a:latin typeface="Arial Rounded MT Bold" pitchFamily="34" charset="0"/>
              </a:rPr>
              <a:t>Curtis J. Bonk: Tech Innovations</a:t>
            </a:r>
          </a:p>
        </p:txBody>
      </p:sp>
      <p:grpSp>
        <p:nvGrpSpPr>
          <p:cNvPr id="46" name="Group 46"/>
          <p:cNvGrpSpPr/>
          <p:nvPr/>
        </p:nvGrpSpPr>
        <p:grpSpPr>
          <a:xfrm rot="-10800000">
            <a:off x="13630172" y="8625571"/>
            <a:ext cx="191796" cy="860276"/>
            <a:chOff x="0" y="0"/>
            <a:chExt cx="255728" cy="1147035"/>
          </a:xfrm>
        </p:grpSpPr>
        <p:sp>
          <p:nvSpPr>
            <p:cNvPr id="47" name="AutoShape 47"/>
            <p:cNvSpPr/>
            <p:nvPr/>
          </p:nvSpPr>
          <p:spPr>
            <a:xfrm>
              <a:off x="90504" y="0"/>
              <a:ext cx="74720" cy="1019171"/>
            </a:xfrm>
            <a:prstGeom prst="rect">
              <a:avLst/>
            </a:prstGeom>
            <a:solidFill>
              <a:srgbClr val="3EDAD8"/>
            </a:solidFill>
          </p:spPr>
          <p:txBody>
            <a:bodyPr/>
            <a:lstStyle/>
            <a:p>
              <a:endParaRPr lang="en-US"/>
            </a:p>
          </p:txBody>
        </p:sp>
        <p:pic>
          <p:nvPicPr>
            <p:cNvPr id="48"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0861B-2B85-D21A-A56A-9C0C59F84E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14F3C7-F0BA-DE13-8B5E-7112293C89C0}"/>
              </a:ext>
            </a:extLst>
          </p:cNvPr>
          <p:cNvSpPr>
            <a:spLocks noGrp="1"/>
          </p:cNvSpPr>
          <p:nvPr>
            <p:ph type="title"/>
          </p:nvPr>
        </p:nvSpPr>
        <p:spPr>
          <a:xfrm>
            <a:off x="1009095" y="723900"/>
            <a:ext cx="16459200" cy="3104954"/>
          </a:xfrm>
        </p:spPr>
        <p:txBody>
          <a:bodyPr vert="horz" wrap="square" lIns="137160" tIns="68580" rIns="137160" bIns="68580" numCol="1" rtlCol="0" anchor="b" anchorCtr="0" compatLnSpc="1">
            <a:prstTxWarp prst="textNoShape">
              <a:avLst/>
            </a:prstTxWarp>
            <a:noAutofit/>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February 8, 2024 (sample Global Webinar)</a:t>
            </a:r>
            <a:br>
              <a:rPr lang="en-US" sz="42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Webinar in Zoom to 144 people from 35 counties (307 signed up)</a:t>
            </a:r>
            <a:br>
              <a:rPr lang="en-US" sz="3600" dirty="0">
                <a:latin typeface="Tahoma" panose="020B0604030504040204" pitchFamily="34" charset="0"/>
                <a:ea typeface="Tahoma" panose="020B0604030504040204" pitchFamily="34" charset="0"/>
                <a:cs typeface="Tahoma" panose="020B0604030504040204" pitchFamily="34" charset="0"/>
              </a:rPr>
            </a:br>
            <a:r>
              <a:rPr lang="en-US" sz="3400" dirty="0">
                <a:latin typeface="Tahoma" panose="020B0604030504040204" pitchFamily="34" charset="0"/>
                <a:ea typeface="Tahoma" panose="020B0604030504040204" pitchFamily="34" charset="0"/>
                <a:cs typeface="Tahoma" panose="020B0604030504040204" pitchFamily="34" charset="0"/>
              </a:rPr>
              <a:t>Topic: “</a:t>
            </a:r>
            <a:r>
              <a:rPr lang="en-US" sz="3400" dirty="0">
                <a:solidFill>
                  <a:srgbClr val="0070C0"/>
                </a:solidFill>
                <a:latin typeface="Tahoma" panose="020B0604030504040204" pitchFamily="34" charset="0"/>
                <a:ea typeface="Tahoma" panose="020B0604030504040204" pitchFamily="34" charset="0"/>
                <a:cs typeface="Tahoma" panose="020B0604030504040204" pitchFamily="34" charset="0"/>
              </a:rPr>
              <a:t>How Faculty can Harness Generative AI for Enhanced Learning</a:t>
            </a:r>
            <a:r>
              <a:rPr lang="en-US" sz="3400" dirty="0">
                <a:latin typeface="Tahoma" panose="020B0604030504040204" pitchFamily="34" charset="0"/>
                <a:ea typeface="Tahoma" panose="020B0604030504040204" pitchFamily="34" charset="0"/>
                <a:cs typeface="Tahoma" panose="020B0604030504040204" pitchFamily="34" charset="0"/>
              </a:rPr>
              <a:t>.”</a:t>
            </a:r>
            <a:br>
              <a:rPr lang="en-US" dirty="0"/>
            </a:br>
            <a:r>
              <a:rPr lang="en-US" dirty="0">
                <a:latin typeface="Tahoma" panose="020B0604030504040204" pitchFamily="34" charset="0"/>
                <a:ea typeface="Tahoma" panose="020B0604030504040204" pitchFamily="34" charset="0"/>
                <a:cs typeface="Tahoma" panose="020B0604030504040204" pitchFamily="34" charset="0"/>
              </a:rPr>
              <a:t>Featured free webinar for Contact North, Ontario, Canada.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Available (Video: 1:11:50): </a:t>
            </a:r>
            <a:r>
              <a:rPr lang="en-US"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2"/>
              </a:rPr>
              <a:t>https://youtu.be/vaJm_6l9nqU</a:t>
            </a:r>
            <a:r>
              <a:rPr lang="en-US" dirty="0">
                <a:effectLst/>
                <a:latin typeface="Tahoma" panose="020B0604030504040204" pitchFamily="34" charset="0"/>
                <a:ea typeface="Tahoma" panose="020B0604030504040204" pitchFamily="34" charset="0"/>
                <a:cs typeface="Tahoma" panose="020B0604030504040204" pitchFamily="34" charset="0"/>
              </a:rPr>
              <a:t>  </a:t>
            </a:r>
            <a:br>
              <a:rPr lang="en-US" dirty="0">
                <a:effectLst/>
                <a:latin typeface="Tahoma" panose="020B0604030504040204" pitchFamily="34" charset="0"/>
                <a:ea typeface="Tahoma" panose="020B0604030504040204" pitchFamily="34" charset="0"/>
                <a:cs typeface="Tahoma" panose="020B0604030504040204" pitchFamily="34" charset="0"/>
              </a:rPr>
            </a:br>
            <a:r>
              <a:rPr lang="en-US" sz="2400" dirty="0">
                <a:effectLst/>
                <a:latin typeface="Tahoma" panose="020B0604030504040204" pitchFamily="34" charset="0"/>
                <a:ea typeface="Tahoma" panose="020B0604030504040204" pitchFamily="34" charset="0"/>
                <a:cs typeface="Tahoma" panose="020B0604030504040204" pitchFamily="34" charset="0"/>
              </a:rPr>
              <a:t>Slides: </a:t>
            </a:r>
            <a:r>
              <a:rPr lang="en-US" sz="24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https://www.trainingshare.com/workshop.php#cncd2023</a:t>
            </a:r>
            <a:r>
              <a:rPr lang="en-US" sz="2400" b="1" dirty="0">
                <a:effectLst/>
                <a:latin typeface="Tahoma" panose="020B0604030504040204" pitchFamily="34" charset="0"/>
                <a:ea typeface="Tahoma" panose="020B0604030504040204" pitchFamily="34" charset="0"/>
                <a:cs typeface="Tahoma" panose="020B0604030504040204" pitchFamily="34" charset="0"/>
              </a:rPr>
              <a:t> </a:t>
            </a:r>
            <a:br>
              <a:rPr lang="en-US" sz="2400" b="1" dirty="0">
                <a:effectLst/>
                <a:latin typeface="Tahoma" panose="020B0604030504040204" pitchFamily="34" charset="0"/>
                <a:ea typeface="Tahoma" panose="020B0604030504040204" pitchFamily="34" charset="0"/>
                <a:cs typeface="Tahoma" panose="020B0604030504040204" pitchFamily="34" charset="0"/>
              </a:rPr>
            </a:br>
            <a:r>
              <a:rPr lang="en-US" sz="2400" b="1" dirty="0">
                <a:effectLst/>
                <a:latin typeface="Tahoma" panose="020B0604030504040204" pitchFamily="34" charset="0"/>
                <a:ea typeface="Tahoma" panose="020B0604030504040204" pitchFamily="34" charset="0"/>
                <a:cs typeface="Tahoma" panose="020B0604030504040204" pitchFamily="34" charset="0"/>
              </a:rPr>
              <a:t>Abstract: </a:t>
            </a:r>
            <a:r>
              <a:rPr lang="en-CA" sz="24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4"/>
              </a:rPr>
              <a:t>https://teachonline.ca/webinar/how-faculty-can-harness-generative-ai-enhanced-learning</a:t>
            </a:r>
            <a:r>
              <a:rPr lang="en-CA"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a:effectLst/>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6" descr="May be an image of 2 people, television and text">
            <a:extLst>
              <a:ext uri="{FF2B5EF4-FFF2-40B4-BE49-F238E27FC236}">
                <a16:creationId xmlns:a16="http://schemas.microsoft.com/office/drawing/2014/main" id="{92FFCC73-F30A-9708-5B41-A5261A897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095" y="4019747"/>
            <a:ext cx="17103761" cy="511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May be an image of 1 person, heart, coffee cup and text">
            <a:extLst>
              <a:ext uri="{FF2B5EF4-FFF2-40B4-BE49-F238E27FC236}">
                <a16:creationId xmlns:a16="http://schemas.microsoft.com/office/drawing/2014/main" id="{7888BB1F-AF90-C401-E6F9-E140A1FD0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7696200"/>
            <a:ext cx="448176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394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9907255" y="1799475"/>
            <a:ext cx="191796" cy="860276"/>
            <a:chOff x="0" y="0"/>
            <a:chExt cx="255728" cy="1147035"/>
          </a:xfrm>
        </p:grpSpPr>
        <p:sp>
          <p:nvSpPr>
            <p:cNvPr id="3" name="AutoShape 3"/>
            <p:cNvSpPr/>
            <p:nvPr/>
          </p:nvSpPr>
          <p:spPr>
            <a:xfrm>
              <a:off x="90504" y="0"/>
              <a:ext cx="74720" cy="1019171"/>
            </a:xfrm>
            <a:prstGeom prst="rect">
              <a:avLst/>
            </a:prstGeom>
            <a:solidFill>
              <a:srgbClr val="3EDAD8"/>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4086479" y="2948741"/>
            <a:ext cx="4635161" cy="231758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982910" y="1854581"/>
            <a:ext cx="4492833" cy="4492833"/>
          </a:xfrm>
          <a:prstGeom prst="rect">
            <a:avLst/>
          </a:prstGeom>
        </p:spPr>
      </p:pic>
      <p:grpSp>
        <p:nvGrpSpPr>
          <p:cNvPr id="7" name="Group 7"/>
          <p:cNvGrpSpPr/>
          <p:nvPr/>
        </p:nvGrpSpPr>
        <p:grpSpPr>
          <a:xfrm>
            <a:off x="13790351" y="1830177"/>
            <a:ext cx="191796" cy="860276"/>
            <a:chOff x="0" y="0"/>
            <a:chExt cx="255728" cy="1147035"/>
          </a:xfrm>
        </p:grpSpPr>
        <p:sp>
          <p:nvSpPr>
            <p:cNvPr id="8" name="AutoShape 8"/>
            <p:cNvSpPr/>
            <p:nvPr/>
          </p:nvSpPr>
          <p:spPr>
            <a:xfrm>
              <a:off x="90504" y="0"/>
              <a:ext cx="74720" cy="1019171"/>
            </a:xfrm>
            <a:prstGeom prst="rect">
              <a:avLst/>
            </a:prstGeom>
            <a:solidFill>
              <a:srgbClr val="3EDAD8"/>
            </a:solidFill>
          </p:spPr>
          <p:txBody>
            <a:bodyPr/>
            <a:lstStyle/>
            <a:p>
              <a:endParaRPr lang="en-US"/>
            </a:p>
          </p:txBody>
        </p:sp>
        <p:pic>
          <p:nvPicPr>
            <p:cNvPr id="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65789" y="7338848"/>
            <a:ext cx="3943569" cy="197178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800000">
            <a:off x="1112227" y="6423549"/>
            <a:ext cx="3822477" cy="3822477"/>
          </a:xfrm>
          <a:prstGeom prst="rect">
            <a:avLst/>
          </a:prstGeom>
        </p:spPr>
      </p:pic>
      <p:grpSp>
        <p:nvGrpSpPr>
          <p:cNvPr id="12" name="Group 12"/>
          <p:cNvGrpSpPr/>
          <p:nvPr/>
        </p:nvGrpSpPr>
        <p:grpSpPr>
          <a:xfrm>
            <a:off x="3246733" y="6362481"/>
            <a:ext cx="191796" cy="860276"/>
            <a:chOff x="0" y="0"/>
            <a:chExt cx="255728" cy="1147035"/>
          </a:xfrm>
        </p:grpSpPr>
        <p:sp>
          <p:nvSpPr>
            <p:cNvPr id="13" name="AutoShape 13"/>
            <p:cNvSpPr/>
            <p:nvPr/>
          </p:nvSpPr>
          <p:spPr>
            <a:xfrm>
              <a:off x="90504" y="0"/>
              <a:ext cx="74720" cy="1019171"/>
            </a:xfrm>
            <a:prstGeom prst="rect">
              <a:avLst/>
            </a:prstGeom>
            <a:solidFill>
              <a:srgbClr val="3EDAD8"/>
            </a:solidFill>
          </p:spPr>
          <p:txBody>
            <a:bodyPr/>
            <a:lstStyle/>
            <a:p>
              <a:endParaRPr lang="en-US"/>
            </a:p>
          </p:txBody>
        </p:sp>
        <p:pic>
          <p:nvPicPr>
            <p:cNvPr id="1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15" name="AutoShape 15"/>
          <p:cNvSpPr/>
          <p:nvPr/>
        </p:nvSpPr>
        <p:spPr>
          <a:xfrm>
            <a:off x="2720305" y="10222548"/>
            <a:ext cx="15415296" cy="45719"/>
          </a:xfrm>
          <a:prstGeom prst="rect">
            <a:avLst/>
          </a:prstGeom>
          <a:solidFill>
            <a:srgbClr val="3EDAD8"/>
          </a:solidFill>
        </p:spPr>
        <p:txBody>
          <a:bodyPr/>
          <a:lstStyle/>
          <a:p>
            <a:endParaRPr lang="en-US"/>
          </a:p>
        </p:txBody>
      </p:sp>
      <p:sp>
        <p:nvSpPr>
          <p:cNvPr id="16" name="AutoShape 16"/>
          <p:cNvSpPr/>
          <p:nvPr/>
        </p:nvSpPr>
        <p:spPr>
          <a:xfrm>
            <a:off x="2995900" y="6350595"/>
            <a:ext cx="12281684" cy="72955"/>
          </a:xfrm>
          <a:prstGeom prst="rect">
            <a:avLst/>
          </a:prstGeom>
          <a:solidFill>
            <a:srgbClr val="3EDAD8"/>
          </a:solidFill>
        </p:spPr>
        <p:txBody>
          <a:bodyPr/>
          <a:lstStyle/>
          <a:p>
            <a:endParaRPr lang="en-US"/>
          </a:p>
        </p:txBody>
      </p:sp>
      <p:grpSp>
        <p:nvGrpSpPr>
          <p:cNvPr id="17" name="Group 17"/>
          <p:cNvGrpSpPr/>
          <p:nvPr/>
        </p:nvGrpSpPr>
        <p:grpSpPr>
          <a:xfrm>
            <a:off x="2284636" y="1799475"/>
            <a:ext cx="191796" cy="860276"/>
            <a:chOff x="0" y="0"/>
            <a:chExt cx="255728" cy="1147035"/>
          </a:xfrm>
        </p:grpSpPr>
        <p:sp>
          <p:nvSpPr>
            <p:cNvPr id="18" name="AutoShape 18"/>
            <p:cNvSpPr/>
            <p:nvPr/>
          </p:nvSpPr>
          <p:spPr>
            <a:xfrm>
              <a:off x="90504" y="0"/>
              <a:ext cx="74720" cy="1019171"/>
            </a:xfrm>
            <a:prstGeom prst="rect">
              <a:avLst/>
            </a:prstGeom>
            <a:solidFill>
              <a:srgbClr val="3EDAD8"/>
            </a:solidFill>
          </p:spPr>
          <p:txBody>
            <a:bodyPr/>
            <a:lstStyle/>
            <a:p>
              <a:endParaRPr lang="en-US"/>
            </a:p>
          </p:txBody>
        </p:sp>
        <p:pic>
          <p:nvPicPr>
            <p:cNvPr id="19"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20" name="Group 20"/>
          <p:cNvGrpSpPr/>
          <p:nvPr/>
        </p:nvGrpSpPr>
        <p:grpSpPr>
          <a:xfrm>
            <a:off x="6062608" y="1799475"/>
            <a:ext cx="191796" cy="860276"/>
            <a:chOff x="0" y="0"/>
            <a:chExt cx="255728" cy="1147035"/>
          </a:xfrm>
        </p:grpSpPr>
        <p:sp>
          <p:nvSpPr>
            <p:cNvPr id="21" name="AutoShape 21"/>
            <p:cNvSpPr/>
            <p:nvPr/>
          </p:nvSpPr>
          <p:spPr>
            <a:xfrm>
              <a:off x="90504" y="0"/>
              <a:ext cx="74720" cy="1019171"/>
            </a:xfrm>
            <a:prstGeom prst="rect">
              <a:avLst/>
            </a:prstGeom>
            <a:solidFill>
              <a:srgbClr val="3EDAD8"/>
            </a:solidFill>
          </p:spPr>
          <p:txBody>
            <a:bodyPr/>
            <a:lstStyle/>
            <a:p>
              <a:endParaRPr lang="en-US"/>
            </a:p>
          </p:txBody>
        </p:sp>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23" name="AutoShape 23"/>
          <p:cNvSpPr/>
          <p:nvPr/>
        </p:nvSpPr>
        <p:spPr>
          <a:xfrm>
            <a:off x="-18809" y="1790815"/>
            <a:ext cx="15277585" cy="63118"/>
          </a:xfrm>
          <a:prstGeom prst="rect">
            <a:avLst/>
          </a:prstGeom>
          <a:solidFill>
            <a:srgbClr val="3EDAD8"/>
          </a:solidFill>
        </p:spPr>
        <p:txBody>
          <a:bodyPr/>
          <a:lstStyle/>
          <a:p>
            <a:endParaRPr lang="en-US"/>
          </a:p>
        </p:txBody>
      </p:sp>
      <p:pic>
        <p:nvPicPr>
          <p:cNvPr id="24"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21885" y="2260315"/>
            <a:ext cx="1142385" cy="1115701"/>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3863160" y="5243803"/>
            <a:ext cx="1022626" cy="970342"/>
          </a:xfrm>
          <a:prstGeom prst="rect">
            <a:avLst/>
          </a:prstGeom>
        </p:spPr>
      </p:pic>
      <p:sp>
        <p:nvSpPr>
          <p:cNvPr id="26" name="TextBox 26"/>
          <p:cNvSpPr txBox="1"/>
          <p:nvPr/>
        </p:nvSpPr>
        <p:spPr>
          <a:xfrm>
            <a:off x="954984" y="1197500"/>
            <a:ext cx="16363515" cy="423193"/>
          </a:xfrm>
          <a:prstGeom prst="rect">
            <a:avLst/>
          </a:prstGeom>
        </p:spPr>
        <p:txBody>
          <a:bodyPr lIns="0" tIns="0" rIns="0" bIns="0" rtlCol="0" anchor="t">
            <a:spAutoFit/>
          </a:bodyPr>
          <a:lstStyle/>
          <a:p>
            <a:pPr algn="ctr">
              <a:lnSpc>
                <a:spcPts val="3300"/>
              </a:lnSpc>
            </a:pPr>
            <a:r>
              <a:rPr lang="en-US" sz="2200" b="1" i="1" spc="109" dirty="0">
                <a:solidFill>
                  <a:srgbClr val="FFFFFF"/>
                </a:solidFill>
                <a:latin typeface="Arial" pitchFamily="34" charset="0"/>
                <a:cs typeface="Arial" pitchFamily="34" charset="0"/>
              </a:rPr>
              <a:t>Left Business Career in January 1986 for Grad School at UW Madison in the Field of Educational Psychology</a:t>
            </a:r>
          </a:p>
        </p:txBody>
      </p:sp>
      <p:sp>
        <p:nvSpPr>
          <p:cNvPr id="27" name="TextBox 27"/>
          <p:cNvSpPr txBox="1"/>
          <p:nvPr/>
        </p:nvSpPr>
        <p:spPr>
          <a:xfrm>
            <a:off x="2720304" y="5684882"/>
            <a:ext cx="11636951" cy="423193"/>
          </a:xfrm>
          <a:prstGeom prst="rect">
            <a:avLst/>
          </a:prstGeom>
        </p:spPr>
        <p:txBody>
          <a:bodyPr lIns="0" tIns="0" rIns="0" bIns="0" rtlCol="0" anchor="t">
            <a:spAutoFit/>
          </a:bodyPr>
          <a:lstStyle/>
          <a:p>
            <a:pPr algn="ctr">
              <a:lnSpc>
                <a:spcPts val="3300"/>
              </a:lnSpc>
            </a:pPr>
            <a:r>
              <a:rPr lang="en-US" sz="2200" b="1" i="1" spc="109" dirty="0">
                <a:solidFill>
                  <a:srgbClr val="FFFFFF"/>
                </a:solidFill>
                <a:latin typeface="Arial" pitchFamily="34" charset="0"/>
                <a:cs typeface="Arial" pitchFamily="34" charset="0"/>
              </a:rPr>
              <a:t>Summer of 1989 Left UW Madison and moved to West Virginia University</a:t>
            </a:r>
          </a:p>
        </p:txBody>
      </p:sp>
      <p:sp>
        <p:nvSpPr>
          <p:cNvPr id="28" name="TextBox 28"/>
          <p:cNvSpPr txBox="1"/>
          <p:nvPr/>
        </p:nvSpPr>
        <p:spPr>
          <a:xfrm>
            <a:off x="725151" y="2640701"/>
            <a:ext cx="3204411"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1986</a:t>
            </a:r>
          </a:p>
        </p:txBody>
      </p:sp>
      <p:sp>
        <p:nvSpPr>
          <p:cNvPr id="29" name="TextBox 29"/>
          <p:cNvSpPr txBox="1"/>
          <p:nvPr/>
        </p:nvSpPr>
        <p:spPr>
          <a:xfrm>
            <a:off x="737049" y="3341084"/>
            <a:ext cx="3338758" cy="2410916"/>
          </a:xfrm>
          <a:prstGeom prst="rect">
            <a:avLst/>
          </a:prstGeom>
        </p:spPr>
        <p:txBody>
          <a:bodyPr lIns="0" tIns="0" rIns="0" bIns="0" rtlCol="0" anchor="t">
            <a:spAutoFit/>
          </a:bodyPr>
          <a:lstStyle/>
          <a:p>
            <a:pPr algn="ctr">
              <a:lnSpc>
                <a:spcPts val="3079"/>
              </a:lnSpc>
            </a:pPr>
            <a:r>
              <a:rPr lang="en-US" sz="2200" spc="109" dirty="0">
                <a:solidFill>
                  <a:srgbClr val="FFFFFF"/>
                </a:solidFill>
                <a:latin typeface="Arial" pitchFamily="34" charset="0"/>
              </a:rPr>
              <a:t>Created two video documentaries (mental health institute &amp; two research parks), Madison, WI.</a:t>
            </a:r>
          </a:p>
          <a:p>
            <a:pPr algn="ctr">
              <a:lnSpc>
                <a:spcPts val="3300"/>
              </a:lnSpc>
            </a:pPr>
            <a:endParaRPr lang="en-US" sz="2200" spc="109" dirty="0">
              <a:solidFill>
                <a:srgbClr val="FFFFFF"/>
              </a:solidFill>
              <a:latin typeface="Arial" pitchFamily="34" charset="0"/>
            </a:endParaRPr>
          </a:p>
        </p:txBody>
      </p:sp>
      <p:sp>
        <p:nvSpPr>
          <p:cNvPr id="30" name="TextBox 30"/>
          <p:cNvSpPr txBox="1"/>
          <p:nvPr/>
        </p:nvSpPr>
        <p:spPr>
          <a:xfrm>
            <a:off x="4503123" y="2612126"/>
            <a:ext cx="3103533"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1987</a:t>
            </a:r>
          </a:p>
        </p:txBody>
      </p:sp>
      <p:sp>
        <p:nvSpPr>
          <p:cNvPr id="31" name="TextBox 31"/>
          <p:cNvSpPr txBox="1"/>
          <p:nvPr/>
        </p:nvSpPr>
        <p:spPr>
          <a:xfrm>
            <a:off x="4435290" y="3254091"/>
            <a:ext cx="3446433" cy="1692771"/>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Designed</a:t>
            </a:r>
          </a:p>
          <a:p>
            <a:pPr algn="ctr">
              <a:lnSpc>
                <a:spcPts val="3300"/>
              </a:lnSpc>
            </a:pPr>
            <a:r>
              <a:rPr lang="en-US" sz="2200" spc="109" dirty="0">
                <a:solidFill>
                  <a:srgbClr val="FFFFFF"/>
                </a:solidFill>
                <a:latin typeface="Arial" pitchFamily="34" charset="0"/>
              </a:rPr>
              <a:t>  4 summer computer camps in rural </a:t>
            </a:r>
            <a:r>
              <a:rPr lang="en-US" sz="2200" spc="109" dirty="0" err="1">
                <a:solidFill>
                  <a:srgbClr val="FFFFFF"/>
                </a:solidFill>
                <a:latin typeface="Arial" pitchFamily="34" charset="0"/>
              </a:rPr>
              <a:t>Wisc</a:t>
            </a:r>
            <a:r>
              <a:rPr lang="en-US" sz="2200" spc="109" dirty="0">
                <a:solidFill>
                  <a:srgbClr val="FFFFFF"/>
                </a:solidFill>
                <a:latin typeface="Arial" pitchFamily="34" charset="0"/>
              </a:rPr>
              <a:t>. communities.</a:t>
            </a:r>
          </a:p>
        </p:txBody>
      </p:sp>
      <p:sp>
        <p:nvSpPr>
          <p:cNvPr id="32" name="TextBox 32"/>
          <p:cNvSpPr txBox="1"/>
          <p:nvPr/>
        </p:nvSpPr>
        <p:spPr>
          <a:xfrm>
            <a:off x="8281095" y="2612126"/>
            <a:ext cx="328031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1988</a:t>
            </a:r>
          </a:p>
        </p:txBody>
      </p:sp>
      <p:sp>
        <p:nvSpPr>
          <p:cNvPr id="33" name="TextBox 33"/>
          <p:cNvSpPr txBox="1"/>
          <p:nvPr/>
        </p:nvSpPr>
        <p:spPr>
          <a:xfrm>
            <a:off x="8099707" y="3257921"/>
            <a:ext cx="4126481" cy="2115964"/>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Co-created nationally</a:t>
            </a:r>
          </a:p>
          <a:p>
            <a:pPr algn="ctr">
              <a:lnSpc>
                <a:spcPts val="3300"/>
              </a:lnSpc>
            </a:pPr>
            <a:r>
              <a:rPr lang="en-US" sz="2200" spc="109" dirty="0" err="1">
                <a:solidFill>
                  <a:srgbClr val="FFFFFF"/>
                </a:solidFill>
                <a:latin typeface="Arial" pitchFamily="34" charset="0"/>
              </a:rPr>
              <a:t>distrib</a:t>
            </a:r>
            <a:r>
              <a:rPr lang="en-US" sz="2200" spc="109" dirty="0">
                <a:solidFill>
                  <a:srgbClr val="FFFFFF"/>
                </a:solidFill>
                <a:latin typeface="Arial" pitchFamily="34" charset="0"/>
              </a:rPr>
              <a:t> </a:t>
            </a:r>
            <a:r>
              <a:rPr lang="en-US" sz="2200" spc="109" dirty="0" err="1">
                <a:solidFill>
                  <a:srgbClr val="FFFFFF"/>
                </a:solidFill>
                <a:latin typeface="Arial" pitchFamily="34" charset="0"/>
              </a:rPr>
              <a:t>telecourse</a:t>
            </a:r>
            <a:r>
              <a:rPr lang="en-US" sz="2200" spc="109" dirty="0">
                <a:solidFill>
                  <a:srgbClr val="FFFFFF"/>
                </a:solidFill>
                <a:latin typeface="Arial" pitchFamily="34" charset="0"/>
              </a:rPr>
              <a:t> "Teacher Tackle Thinking: Critical Thinking in the Classroom," UW Extension.</a:t>
            </a:r>
          </a:p>
        </p:txBody>
      </p:sp>
      <p:sp>
        <p:nvSpPr>
          <p:cNvPr id="34" name="TextBox 34"/>
          <p:cNvSpPr txBox="1"/>
          <p:nvPr/>
        </p:nvSpPr>
        <p:spPr>
          <a:xfrm>
            <a:off x="12192417" y="2612126"/>
            <a:ext cx="3146962" cy="657225"/>
          </a:xfrm>
          <a:prstGeom prst="rect">
            <a:avLst/>
          </a:prstGeom>
        </p:spPr>
        <p:txBody>
          <a:bodyPr lIns="0" tIns="0" rIns="0" bIns="0" rtlCol="0" anchor="t">
            <a:spAutoFit/>
          </a:bodyPr>
          <a:lstStyle/>
          <a:p>
            <a:pPr algn="ctr">
              <a:lnSpc>
                <a:spcPts val="5200"/>
              </a:lnSpc>
            </a:pPr>
            <a:r>
              <a:rPr lang="en-US" sz="4000" spc="200" dirty="0">
                <a:solidFill>
                  <a:srgbClr val="3EDAD8"/>
                </a:solidFill>
                <a:latin typeface="Aileron Regular Bold"/>
              </a:rPr>
              <a:t>1989</a:t>
            </a:r>
          </a:p>
        </p:txBody>
      </p:sp>
      <p:sp>
        <p:nvSpPr>
          <p:cNvPr id="35" name="TextBox 35"/>
          <p:cNvSpPr txBox="1"/>
          <p:nvPr/>
        </p:nvSpPr>
        <p:spPr>
          <a:xfrm>
            <a:off x="12192417" y="3257921"/>
            <a:ext cx="3146962" cy="1692771"/>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Co-developed</a:t>
            </a:r>
          </a:p>
          <a:p>
            <a:pPr algn="ctr">
              <a:lnSpc>
                <a:spcPts val="3300"/>
              </a:lnSpc>
            </a:pPr>
            <a:r>
              <a:rPr lang="en-US" sz="1200" spc="60" dirty="0">
                <a:solidFill>
                  <a:srgbClr val="FFFFFF"/>
                </a:solidFill>
                <a:latin typeface="Arimo"/>
              </a:rPr>
              <a:t> </a:t>
            </a:r>
            <a:r>
              <a:rPr lang="en-US" sz="2200" spc="109" dirty="0">
                <a:solidFill>
                  <a:srgbClr val="FFFFFF"/>
                </a:solidFill>
                <a:latin typeface="Arial" pitchFamily="34" charset="0"/>
              </a:rPr>
              <a:t> keystroke mapping and computer prompting system.</a:t>
            </a:r>
          </a:p>
        </p:txBody>
      </p:sp>
      <p:sp>
        <p:nvSpPr>
          <p:cNvPr id="36" name="TextBox 36"/>
          <p:cNvSpPr txBox="1"/>
          <p:nvPr/>
        </p:nvSpPr>
        <p:spPr>
          <a:xfrm>
            <a:off x="1769150" y="7127507"/>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1990</a:t>
            </a:r>
          </a:p>
        </p:txBody>
      </p:sp>
      <p:sp>
        <p:nvSpPr>
          <p:cNvPr id="37" name="TextBox 37"/>
          <p:cNvSpPr txBox="1"/>
          <p:nvPr/>
        </p:nvSpPr>
        <p:spPr>
          <a:xfrm>
            <a:off x="1672551" y="7784732"/>
            <a:ext cx="3429714" cy="2115964"/>
          </a:xfrm>
          <a:prstGeom prst="rect">
            <a:avLst/>
          </a:prstGeom>
        </p:spPr>
        <p:txBody>
          <a:bodyPr lIns="0" tIns="0" rIns="0" bIns="0" rtlCol="0" anchor="t">
            <a:spAutoFit/>
          </a:bodyPr>
          <a:lstStyle/>
          <a:p>
            <a:pPr algn="ctr">
              <a:lnSpc>
                <a:spcPts val="3300"/>
              </a:lnSpc>
            </a:pPr>
            <a:r>
              <a:rPr lang="en-US" sz="2200" spc="109" dirty="0">
                <a:solidFill>
                  <a:srgbClr val="FFFFFF"/>
                </a:solidFill>
                <a:latin typeface="Arial" pitchFamily="34" charset="0"/>
              </a:rPr>
              <a:t>Co-founded and designed James Paige Learning Center &amp; Computer Lab for at risk youth, Wheeling, WV.</a:t>
            </a:r>
          </a:p>
        </p:txBody>
      </p:sp>
      <p:sp>
        <p:nvSpPr>
          <p:cNvPr id="38" name="TextBox 38"/>
          <p:cNvSpPr txBox="1"/>
          <p:nvPr/>
        </p:nvSpPr>
        <p:spPr>
          <a:xfrm>
            <a:off x="5989781" y="8675302"/>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1991</a:t>
            </a:r>
          </a:p>
        </p:txBody>
      </p:sp>
      <p:sp>
        <p:nvSpPr>
          <p:cNvPr id="39" name="TextBox 39"/>
          <p:cNvSpPr txBox="1"/>
          <p:nvPr/>
        </p:nvSpPr>
        <p:spPr>
          <a:xfrm>
            <a:off x="5224950" y="6683329"/>
            <a:ext cx="5041563" cy="2115964"/>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Testing</a:t>
            </a:r>
            <a:r>
              <a:rPr lang="en-US" sz="1200" spc="60" dirty="0">
                <a:solidFill>
                  <a:srgbClr val="FFFFFF"/>
                </a:solidFill>
                <a:latin typeface="Arimo"/>
              </a:rPr>
              <a:t> </a:t>
            </a:r>
            <a:r>
              <a:rPr lang="en-US" sz="2200" spc="109" dirty="0">
                <a:solidFill>
                  <a:srgbClr val="FFFFFF"/>
                </a:solidFill>
                <a:latin typeface="Arial" pitchFamily="34" charset="0"/>
              </a:rPr>
              <a:t>the “Knowledge Builder” and other collab writing tools.</a:t>
            </a:r>
          </a:p>
          <a:p>
            <a:pPr marL="474980" lvl="1" indent="-237490" algn="l">
              <a:lnSpc>
                <a:spcPts val="3300"/>
              </a:lnSpc>
              <a:buFont typeface="Arial"/>
              <a:buChar char="•"/>
            </a:pPr>
            <a:r>
              <a:rPr lang="en-US" sz="2199" spc="109" dirty="0">
                <a:solidFill>
                  <a:srgbClr val="FFFFFF"/>
                </a:solidFill>
                <a:latin typeface="Arial" pitchFamily="34" charset="0"/>
              </a:rPr>
              <a:t>Continued design and support of the James Paige Learning Center.</a:t>
            </a:r>
          </a:p>
        </p:txBody>
      </p:sp>
      <p:sp>
        <p:nvSpPr>
          <p:cNvPr id="40" name="TextBox 40"/>
          <p:cNvSpPr txBox="1"/>
          <p:nvPr/>
        </p:nvSpPr>
        <p:spPr>
          <a:xfrm>
            <a:off x="12207345" y="8800640"/>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1992</a:t>
            </a:r>
          </a:p>
        </p:txBody>
      </p:sp>
      <p:sp>
        <p:nvSpPr>
          <p:cNvPr id="41" name="TextBox 41"/>
          <p:cNvSpPr txBox="1"/>
          <p:nvPr/>
        </p:nvSpPr>
        <p:spPr>
          <a:xfrm>
            <a:off x="10266513" y="6646545"/>
            <a:ext cx="6983262" cy="2754630"/>
          </a:xfrm>
          <a:prstGeom prst="rect">
            <a:avLst/>
          </a:prstGeom>
        </p:spPr>
        <p:txBody>
          <a:bodyPr lIns="0" tIns="0" rIns="0" bIns="0" rtlCol="0" anchor="t">
            <a:spAutoFit/>
          </a:bodyPr>
          <a:lstStyle/>
          <a:p>
            <a:pPr marL="474979" lvl="1" indent="-237490">
              <a:lnSpc>
                <a:spcPts val="3299"/>
              </a:lnSpc>
              <a:buFont typeface="Arial"/>
              <a:buChar char="•"/>
            </a:pPr>
            <a:r>
              <a:rPr lang="en-US" sz="1800" spc="89">
                <a:solidFill>
                  <a:srgbClr val="FFFFFF"/>
                </a:solidFill>
                <a:latin typeface="Arimo"/>
              </a:rPr>
              <a:t>Classroom of the Future at WVU—3 yrs (Chair of Committee).</a:t>
            </a:r>
          </a:p>
          <a:p>
            <a:pPr marL="474979" lvl="1" indent="-237490">
              <a:lnSpc>
                <a:spcPts val="3299"/>
              </a:lnSpc>
              <a:buFont typeface="Arial"/>
              <a:buChar char="•"/>
            </a:pPr>
            <a:r>
              <a:rPr lang="en-US" sz="1800" spc="89">
                <a:solidFill>
                  <a:srgbClr val="FFFFFF"/>
                </a:solidFill>
                <a:latin typeface="Arimo"/>
              </a:rPr>
              <a:t>Coined term “cooperative hypermedia” (see 1994 publication). </a:t>
            </a:r>
          </a:p>
          <a:p>
            <a:pPr marL="474979" lvl="1" indent="-237490">
              <a:lnSpc>
                <a:spcPts val="3299"/>
              </a:lnSpc>
              <a:buFont typeface="Arial"/>
              <a:buChar char="•"/>
            </a:pPr>
            <a:r>
              <a:rPr lang="en-US" sz="1800" spc="89">
                <a:solidFill>
                  <a:srgbClr val="FFFFFF"/>
                </a:solidFill>
                <a:latin typeface="Arimo"/>
              </a:rPr>
              <a:t>Create five-level Hierarchy of Collab Writing Technologies.</a:t>
            </a:r>
          </a:p>
          <a:p>
            <a:pPr>
              <a:lnSpc>
                <a:spcPts val="2100"/>
              </a:lnSpc>
            </a:pPr>
            <a:endParaRPr lang="en-US" sz="1800" spc="89">
              <a:solidFill>
                <a:srgbClr val="FFFFFF"/>
              </a:solidFill>
              <a:latin typeface="Arimo"/>
            </a:endParaRPr>
          </a:p>
        </p:txBody>
      </p:sp>
      <p:sp>
        <p:nvSpPr>
          <p:cNvPr id="42" name="TextBox 42"/>
          <p:cNvSpPr txBox="1"/>
          <p:nvPr/>
        </p:nvSpPr>
        <p:spPr>
          <a:xfrm>
            <a:off x="1769150" y="445770"/>
            <a:ext cx="14918650" cy="553037"/>
          </a:xfrm>
          <a:prstGeom prst="rect">
            <a:avLst/>
          </a:prstGeom>
        </p:spPr>
        <p:txBody>
          <a:bodyPr wrap="square" lIns="0" tIns="0" rIns="0" bIns="0" rtlCol="0" anchor="t">
            <a:spAutoFit/>
          </a:bodyPr>
          <a:lstStyle/>
          <a:p>
            <a:pPr algn="ctr">
              <a:lnSpc>
                <a:spcPts val="4680"/>
              </a:lnSpc>
            </a:pPr>
            <a:r>
              <a:rPr lang="en-US" sz="3600" spc="107" dirty="0">
                <a:solidFill>
                  <a:srgbClr val="FFFFFF"/>
                </a:solidFill>
                <a:latin typeface="Arial Rounded MT Bold" pitchFamily="34" charset="0"/>
              </a:rPr>
              <a:t>Curtis J. Bonk: Tech Innovations (</a:t>
            </a:r>
            <a:r>
              <a:rPr lang="en-US" sz="3600" spc="107" dirty="0">
                <a:solidFill>
                  <a:srgbClr val="FFFF00"/>
                </a:solidFill>
                <a:latin typeface="Arial Rounded MT Bold" pitchFamily="34" charset="0"/>
              </a:rPr>
              <a:t>The next 35 years—Ed Tech</a:t>
            </a:r>
            <a:r>
              <a:rPr lang="en-US" sz="3600" spc="107" dirty="0">
                <a:solidFill>
                  <a:srgbClr val="FFFFFF"/>
                </a:solidFill>
                <a:latin typeface="Arial Rounded MT Bold" pitchFamily="34" charset="0"/>
              </a:rPr>
              <a:t>)</a:t>
            </a:r>
          </a:p>
        </p:txBody>
      </p:sp>
      <p:grpSp>
        <p:nvGrpSpPr>
          <p:cNvPr id="43" name="Group 43"/>
          <p:cNvGrpSpPr/>
          <p:nvPr/>
        </p:nvGrpSpPr>
        <p:grpSpPr>
          <a:xfrm rot="-10800000">
            <a:off x="7467364" y="9332527"/>
            <a:ext cx="191796" cy="860276"/>
            <a:chOff x="0" y="0"/>
            <a:chExt cx="255728" cy="1147035"/>
          </a:xfrm>
        </p:grpSpPr>
        <p:sp>
          <p:nvSpPr>
            <p:cNvPr id="44" name="AutoShape 44"/>
            <p:cNvSpPr/>
            <p:nvPr/>
          </p:nvSpPr>
          <p:spPr>
            <a:xfrm>
              <a:off x="90504" y="0"/>
              <a:ext cx="74720" cy="1019171"/>
            </a:xfrm>
            <a:prstGeom prst="rect">
              <a:avLst/>
            </a:prstGeom>
            <a:solidFill>
              <a:srgbClr val="3EDAD8"/>
            </a:solidFill>
          </p:spPr>
          <p:txBody>
            <a:bodyPr/>
            <a:lstStyle/>
            <a:p>
              <a:endParaRPr lang="en-US"/>
            </a:p>
          </p:txBody>
        </p:sp>
        <p:pic>
          <p:nvPicPr>
            <p:cNvPr id="45"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46" name="Group 46"/>
          <p:cNvGrpSpPr/>
          <p:nvPr/>
        </p:nvGrpSpPr>
        <p:grpSpPr>
          <a:xfrm rot="-10800000">
            <a:off x="13694453" y="9407674"/>
            <a:ext cx="191796" cy="860276"/>
            <a:chOff x="0" y="0"/>
            <a:chExt cx="255728" cy="1147035"/>
          </a:xfrm>
        </p:grpSpPr>
        <p:sp>
          <p:nvSpPr>
            <p:cNvPr id="47" name="AutoShape 47"/>
            <p:cNvSpPr/>
            <p:nvPr/>
          </p:nvSpPr>
          <p:spPr>
            <a:xfrm>
              <a:off x="90504" y="0"/>
              <a:ext cx="74720" cy="1019171"/>
            </a:xfrm>
            <a:prstGeom prst="rect">
              <a:avLst/>
            </a:prstGeom>
            <a:solidFill>
              <a:srgbClr val="3EDAD8"/>
            </a:solidFill>
          </p:spPr>
          <p:txBody>
            <a:bodyPr/>
            <a:lstStyle/>
            <a:p>
              <a:endParaRPr lang="en-US"/>
            </a:p>
          </p:txBody>
        </p:sp>
        <p:pic>
          <p:nvPicPr>
            <p:cNvPr id="48"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9880604" y="1809000"/>
            <a:ext cx="191796" cy="860276"/>
            <a:chOff x="0" y="0"/>
            <a:chExt cx="255728" cy="1147035"/>
          </a:xfrm>
        </p:grpSpPr>
        <p:sp>
          <p:nvSpPr>
            <p:cNvPr id="3" name="AutoShape 3"/>
            <p:cNvSpPr/>
            <p:nvPr/>
          </p:nvSpPr>
          <p:spPr>
            <a:xfrm>
              <a:off x="90504" y="0"/>
              <a:ext cx="74720" cy="1019171"/>
            </a:xfrm>
            <a:prstGeom prst="rect">
              <a:avLst/>
            </a:prstGeom>
            <a:solidFill>
              <a:srgbClr val="3EDAD8"/>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4393083" y="2844232"/>
            <a:ext cx="4386539" cy="21932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348709" y="1808761"/>
            <a:ext cx="4251846" cy="4251846"/>
          </a:xfrm>
          <a:prstGeom prst="rect">
            <a:avLst/>
          </a:prstGeom>
        </p:spPr>
      </p:pic>
      <p:grpSp>
        <p:nvGrpSpPr>
          <p:cNvPr id="7" name="Group 7"/>
          <p:cNvGrpSpPr/>
          <p:nvPr/>
        </p:nvGrpSpPr>
        <p:grpSpPr>
          <a:xfrm>
            <a:off x="13773224" y="1782552"/>
            <a:ext cx="191796" cy="860276"/>
            <a:chOff x="0" y="0"/>
            <a:chExt cx="255728" cy="1147035"/>
          </a:xfrm>
        </p:grpSpPr>
        <p:sp>
          <p:nvSpPr>
            <p:cNvPr id="8" name="AutoShape 8"/>
            <p:cNvSpPr/>
            <p:nvPr/>
          </p:nvSpPr>
          <p:spPr>
            <a:xfrm>
              <a:off x="90504" y="0"/>
              <a:ext cx="74720" cy="1019171"/>
            </a:xfrm>
            <a:prstGeom prst="rect">
              <a:avLst/>
            </a:prstGeom>
            <a:solidFill>
              <a:srgbClr val="3EDAD8"/>
            </a:solidFill>
          </p:spPr>
          <p:txBody>
            <a:bodyPr/>
            <a:lstStyle/>
            <a:p>
              <a:endParaRPr lang="en-US"/>
            </a:p>
          </p:txBody>
        </p:sp>
        <p:pic>
          <p:nvPicPr>
            <p:cNvPr id="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10" name="Group 10"/>
          <p:cNvGrpSpPr/>
          <p:nvPr/>
        </p:nvGrpSpPr>
        <p:grpSpPr>
          <a:xfrm>
            <a:off x="793090" y="6061195"/>
            <a:ext cx="3992357" cy="4040495"/>
            <a:chOff x="0" y="0"/>
            <a:chExt cx="5323143" cy="5387326"/>
          </a:xfrm>
        </p:grpSpPr>
        <p:pic>
          <p:nvPicPr>
            <p:cNvPr id="1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346832" y="1346832"/>
              <a:ext cx="5387326" cy="269366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800000">
              <a:off x="101241" y="90305"/>
              <a:ext cx="5221902" cy="5221902"/>
            </a:xfrm>
            <a:prstGeom prst="rect">
              <a:avLst/>
            </a:prstGeom>
          </p:spPr>
        </p:pic>
      </p:grpSp>
      <p:grpSp>
        <p:nvGrpSpPr>
          <p:cNvPr id="13" name="Group 13"/>
          <p:cNvGrpSpPr/>
          <p:nvPr/>
        </p:nvGrpSpPr>
        <p:grpSpPr>
          <a:xfrm>
            <a:off x="3807013" y="6105454"/>
            <a:ext cx="191796" cy="860276"/>
            <a:chOff x="0" y="0"/>
            <a:chExt cx="255728" cy="1147035"/>
          </a:xfrm>
        </p:grpSpPr>
        <p:sp>
          <p:nvSpPr>
            <p:cNvPr id="14" name="AutoShape 14"/>
            <p:cNvSpPr/>
            <p:nvPr/>
          </p:nvSpPr>
          <p:spPr>
            <a:xfrm>
              <a:off x="90504" y="0"/>
              <a:ext cx="74720" cy="1019171"/>
            </a:xfrm>
            <a:prstGeom prst="rect">
              <a:avLst/>
            </a:prstGeom>
            <a:solidFill>
              <a:srgbClr val="3EDAD8"/>
            </a:solidFill>
          </p:spPr>
          <p:txBody>
            <a:bodyPr/>
            <a:lstStyle/>
            <a:p>
              <a:endParaRPr lang="en-US"/>
            </a:p>
          </p:txBody>
        </p:sp>
        <p:pic>
          <p:nvPicPr>
            <p:cNvPr id="1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16" name="AutoShape 16"/>
          <p:cNvSpPr/>
          <p:nvPr/>
        </p:nvSpPr>
        <p:spPr>
          <a:xfrm>
            <a:off x="2659863" y="10046764"/>
            <a:ext cx="15618612" cy="48430"/>
          </a:xfrm>
          <a:prstGeom prst="rect">
            <a:avLst/>
          </a:prstGeom>
          <a:solidFill>
            <a:srgbClr val="3EDAD8"/>
          </a:solidFill>
        </p:spPr>
        <p:txBody>
          <a:bodyPr/>
          <a:lstStyle/>
          <a:p>
            <a:endParaRPr lang="en-US"/>
          </a:p>
        </p:txBody>
      </p:sp>
      <p:sp>
        <p:nvSpPr>
          <p:cNvPr id="17" name="AutoShape 17"/>
          <p:cNvSpPr/>
          <p:nvPr/>
        </p:nvSpPr>
        <p:spPr>
          <a:xfrm>
            <a:off x="2645073" y="6061195"/>
            <a:ext cx="12877548" cy="72941"/>
          </a:xfrm>
          <a:prstGeom prst="rect">
            <a:avLst/>
          </a:prstGeom>
          <a:solidFill>
            <a:srgbClr val="3EDAD8"/>
          </a:solidFill>
        </p:spPr>
        <p:txBody>
          <a:bodyPr/>
          <a:lstStyle/>
          <a:p>
            <a:endParaRPr lang="en-US"/>
          </a:p>
        </p:txBody>
      </p:sp>
      <p:sp>
        <p:nvSpPr>
          <p:cNvPr id="18" name="TextBox 18"/>
          <p:cNvSpPr txBox="1"/>
          <p:nvPr/>
        </p:nvSpPr>
        <p:spPr>
          <a:xfrm>
            <a:off x="698500" y="2574026"/>
            <a:ext cx="3204411"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1993</a:t>
            </a:r>
          </a:p>
        </p:txBody>
      </p:sp>
      <p:sp>
        <p:nvSpPr>
          <p:cNvPr id="19" name="TextBox 19"/>
          <p:cNvSpPr txBox="1"/>
          <p:nvPr/>
        </p:nvSpPr>
        <p:spPr>
          <a:xfrm>
            <a:off x="4476472" y="2574026"/>
            <a:ext cx="3103533"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1994</a:t>
            </a:r>
          </a:p>
        </p:txBody>
      </p:sp>
      <p:sp>
        <p:nvSpPr>
          <p:cNvPr id="20" name="TextBox 20"/>
          <p:cNvSpPr txBox="1"/>
          <p:nvPr/>
        </p:nvSpPr>
        <p:spPr>
          <a:xfrm>
            <a:off x="7076077" y="6202268"/>
            <a:ext cx="11418304" cy="2539157"/>
          </a:xfrm>
          <a:prstGeom prst="rect">
            <a:avLst/>
          </a:prstGeom>
        </p:spPr>
        <p:txBody>
          <a:bodyPr lIns="0" tIns="0" rIns="0" bIns="0" rtlCol="0" anchor="t">
            <a:spAutoFit/>
          </a:bodyPr>
          <a:lstStyle/>
          <a:p>
            <a:pPr>
              <a:lnSpc>
                <a:spcPts val="3299"/>
              </a:lnSpc>
            </a:pPr>
            <a:r>
              <a:rPr lang="en-US" sz="2200" spc="109" dirty="0">
                <a:solidFill>
                  <a:srgbClr val="FFFFFF"/>
                </a:solidFill>
                <a:latin typeface="Arial" pitchFamily="34" charset="0"/>
              </a:rPr>
              <a:t>1. Developed “</a:t>
            </a:r>
            <a:r>
              <a:rPr lang="en-US" sz="2200" spc="109" dirty="0" err="1">
                <a:solidFill>
                  <a:srgbClr val="FFFFFF"/>
                </a:solidFill>
                <a:latin typeface="Arial" pitchFamily="34" charset="0"/>
              </a:rPr>
              <a:t>Bobweb</a:t>
            </a:r>
            <a:r>
              <a:rPr lang="en-US" sz="2200" spc="109" dirty="0">
                <a:solidFill>
                  <a:srgbClr val="FFFFFF"/>
                </a:solidFill>
                <a:latin typeface="Arial" pitchFamily="34" charset="0"/>
              </a:rPr>
              <a:t>” R546 website (Grant Continuing Studies Dept). </a:t>
            </a:r>
          </a:p>
          <a:p>
            <a:pPr>
              <a:lnSpc>
                <a:spcPts val="3299"/>
              </a:lnSpc>
            </a:pPr>
            <a:r>
              <a:rPr lang="en-US" sz="2200" spc="109" dirty="0">
                <a:solidFill>
                  <a:srgbClr val="FFFFFF"/>
                </a:solidFill>
                <a:latin typeface="Arial" pitchFamily="34" charset="0"/>
              </a:rPr>
              <a:t>2. Web &amp; Videoconferencing in Preservice Teacher Training grant. </a:t>
            </a:r>
          </a:p>
          <a:p>
            <a:pPr>
              <a:lnSpc>
                <a:spcPts val="3299"/>
              </a:lnSpc>
            </a:pPr>
            <a:r>
              <a:rPr lang="en-US" sz="2200" spc="109" dirty="0">
                <a:solidFill>
                  <a:srgbClr val="FFFFFF"/>
                </a:solidFill>
                <a:latin typeface="Arial" pitchFamily="34" charset="0"/>
              </a:rPr>
              <a:t>3. TICKIT project for rural Indiana teachers. Funded 5 years (1998-2003). </a:t>
            </a:r>
          </a:p>
          <a:p>
            <a:pPr>
              <a:lnSpc>
                <a:spcPts val="3299"/>
              </a:lnSpc>
            </a:pPr>
            <a:r>
              <a:rPr lang="en-US" sz="2200" spc="109" dirty="0">
                <a:solidFill>
                  <a:srgbClr val="FFFFFF"/>
                </a:solidFill>
                <a:latin typeface="Arial" pitchFamily="34" charset="0"/>
              </a:rPr>
              <a:t>4. Developed INSITE Web site to support ed psych textbook (a first).</a:t>
            </a:r>
          </a:p>
          <a:p>
            <a:pPr>
              <a:lnSpc>
                <a:spcPts val="3299"/>
              </a:lnSpc>
            </a:pPr>
            <a:r>
              <a:rPr lang="en-US" sz="2200" spc="109" dirty="0">
                <a:solidFill>
                  <a:srgbClr val="FFFFFF"/>
                </a:solidFill>
                <a:latin typeface="Arial" pitchFamily="34" charset="0"/>
              </a:rPr>
              <a:t>5. TITLE Project: "The </a:t>
            </a:r>
            <a:r>
              <a:rPr lang="en-US" sz="2200" spc="109" dirty="0" err="1">
                <a:solidFill>
                  <a:srgbClr val="FFFFFF"/>
                </a:solidFill>
                <a:latin typeface="Arial" pitchFamily="34" charset="0"/>
              </a:rPr>
              <a:t>Intraplanetary</a:t>
            </a:r>
            <a:r>
              <a:rPr lang="en-US" sz="2200" spc="109" dirty="0">
                <a:solidFill>
                  <a:srgbClr val="FFFFFF"/>
                </a:solidFill>
                <a:latin typeface="Arial" pitchFamily="34" charset="0"/>
              </a:rPr>
              <a:t> Teacher Learning Exchange."</a:t>
            </a:r>
          </a:p>
          <a:p>
            <a:pPr>
              <a:lnSpc>
                <a:spcPts val="3300"/>
              </a:lnSpc>
            </a:pPr>
            <a:r>
              <a:rPr lang="en-US" sz="2200" spc="109" dirty="0">
                <a:solidFill>
                  <a:srgbClr val="FFFFFF"/>
                </a:solidFill>
                <a:latin typeface="Arial" pitchFamily="34" charset="0"/>
              </a:rPr>
              <a:t>6. Developed </a:t>
            </a:r>
            <a:r>
              <a:rPr lang="en-US" sz="2200" spc="109" dirty="0" err="1">
                <a:solidFill>
                  <a:srgbClr val="FFFFFF"/>
                </a:solidFill>
                <a:latin typeface="Arial" pitchFamily="34" charset="0"/>
              </a:rPr>
              <a:t>Caseweb</a:t>
            </a:r>
            <a:r>
              <a:rPr lang="en-US" sz="2200" spc="109" dirty="0">
                <a:solidFill>
                  <a:srgbClr val="FFFFFF"/>
                </a:solidFill>
                <a:latin typeface="Arial" pitchFamily="34" charset="0"/>
              </a:rPr>
              <a:t>; set of cases for educ psych, Funded by IU.</a:t>
            </a:r>
          </a:p>
        </p:txBody>
      </p:sp>
      <p:grpSp>
        <p:nvGrpSpPr>
          <p:cNvPr id="21" name="Group 21"/>
          <p:cNvGrpSpPr/>
          <p:nvPr/>
        </p:nvGrpSpPr>
        <p:grpSpPr>
          <a:xfrm>
            <a:off x="2257985" y="1809000"/>
            <a:ext cx="191796" cy="860276"/>
            <a:chOff x="0" y="0"/>
            <a:chExt cx="255728" cy="1147035"/>
          </a:xfrm>
        </p:grpSpPr>
        <p:sp>
          <p:nvSpPr>
            <p:cNvPr id="22" name="AutoShape 22"/>
            <p:cNvSpPr/>
            <p:nvPr/>
          </p:nvSpPr>
          <p:spPr>
            <a:xfrm>
              <a:off x="90504" y="0"/>
              <a:ext cx="74720" cy="1019171"/>
            </a:xfrm>
            <a:prstGeom prst="rect">
              <a:avLst/>
            </a:prstGeom>
            <a:solidFill>
              <a:srgbClr val="3EDAD8"/>
            </a:solidFill>
          </p:spPr>
          <p:txBody>
            <a:bodyPr/>
            <a:lstStyle/>
            <a:p>
              <a:endParaRPr lang="en-US"/>
            </a:p>
          </p:txBody>
        </p:sp>
        <p:pic>
          <p:nvPicPr>
            <p:cNvPr id="23"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24" name="Group 24"/>
          <p:cNvGrpSpPr/>
          <p:nvPr/>
        </p:nvGrpSpPr>
        <p:grpSpPr>
          <a:xfrm>
            <a:off x="6035957" y="1780425"/>
            <a:ext cx="191796" cy="860276"/>
            <a:chOff x="0" y="0"/>
            <a:chExt cx="255728" cy="1147035"/>
          </a:xfrm>
        </p:grpSpPr>
        <p:sp>
          <p:nvSpPr>
            <p:cNvPr id="25" name="AutoShape 25"/>
            <p:cNvSpPr/>
            <p:nvPr/>
          </p:nvSpPr>
          <p:spPr>
            <a:xfrm>
              <a:off x="90504" y="0"/>
              <a:ext cx="74720" cy="1019171"/>
            </a:xfrm>
            <a:prstGeom prst="rect">
              <a:avLst/>
            </a:prstGeom>
            <a:solidFill>
              <a:srgbClr val="3EDAD8"/>
            </a:solidFill>
          </p:spPr>
          <p:txBody>
            <a:bodyPr/>
            <a:lstStyle/>
            <a:p>
              <a:endParaRPr lang="en-US"/>
            </a:p>
          </p:txBody>
        </p:sp>
        <p:pic>
          <p:nvPicPr>
            <p:cNvPr id="26"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27" name="AutoShape 27"/>
          <p:cNvSpPr/>
          <p:nvPr/>
        </p:nvSpPr>
        <p:spPr>
          <a:xfrm>
            <a:off x="0" y="1747597"/>
            <a:ext cx="15522620" cy="61163"/>
          </a:xfrm>
          <a:prstGeom prst="rect">
            <a:avLst/>
          </a:prstGeom>
          <a:solidFill>
            <a:srgbClr val="3EDAD8"/>
          </a:solidFill>
        </p:spPr>
        <p:txBody>
          <a:bodyPr/>
          <a:lstStyle/>
          <a:p>
            <a:endParaRPr lang="en-US"/>
          </a:p>
        </p:txBody>
      </p:sp>
      <p:pic>
        <p:nvPicPr>
          <p:cNvPr id="28"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69095" y="368663"/>
            <a:ext cx="1247990" cy="1247990"/>
          </a:xfrm>
          <a:prstGeom prst="rect">
            <a:avLst/>
          </a:prstGeom>
        </p:spPr>
      </p:pic>
      <p:sp>
        <p:nvSpPr>
          <p:cNvPr id="29" name="TextBox 29"/>
          <p:cNvSpPr txBox="1"/>
          <p:nvPr/>
        </p:nvSpPr>
        <p:spPr>
          <a:xfrm>
            <a:off x="698500" y="3155051"/>
            <a:ext cx="3338758" cy="1692771"/>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Taught</a:t>
            </a:r>
          </a:p>
          <a:p>
            <a:pPr algn="ctr">
              <a:lnSpc>
                <a:spcPts val="3300"/>
              </a:lnSpc>
            </a:pPr>
            <a:r>
              <a:rPr lang="en-US" sz="2200" spc="109" dirty="0">
                <a:solidFill>
                  <a:srgbClr val="FFFFFF"/>
                </a:solidFill>
                <a:latin typeface="Arial" pitchFamily="34" charset="0"/>
              </a:rPr>
              <a:t>  perhaps first blended learning course in the IU </a:t>
            </a:r>
            <a:r>
              <a:rPr lang="en-US" sz="2200" spc="109" dirty="0" err="1">
                <a:solidFill>
                  <a:srgbClr val="FFFFFF"/>
                </a:solidFill>
                <a:latin typeface="Arial" pitchFamily="34" charset="0"/>
              </a:rPr>
              <a:t>Sch</a:t>
            </a:r>
            <a:r>
              <a:rPr lang="en-US" sz="2200" spc="109" dirty="0">
                <a:solidFill>
                  <a:srgbClr val="FFFFFF"/>
                </a:solidFill>
                <a:latin typeface="Arial" pitchFamily="34" charset="0"/>
              </a:rPr>
              <a:t> of Educ.</a:t>
            </a:r>
          </a:p>
        </p:txBody>
      </p:sp>
      <p:sp>
        <p:nvSpPr>
          <p:cNvPr id="30" name="TextBox 30"/>
          <p:cNvSpPr txBox="1"/>
          <p:nvPr/>
        </p:nvSpPr>
        <p:spPr>
          <a:xfrm>
            <a:off x="4281418" y="3155051"/>
            <a:ext cx="3892669" cy="2539157"/>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Project Blue Skies</a:t>
            </a:r>
          </a:p>
          <a:p>
            <a:pPr algn="ctr">
              <a:lnSpc>
                <a:spcPts val="3299"/>
              </a:lnSpc>
            </a:pPr>
            <a:r>
              <a:rPr lang="en-US" sz="2200" spc="109" dirty="0">
                <a:solidFill>
                  <a:srgbClr val="FFFFFF"/>
                </a:solidFill>
                <a:latin typeface="Arial" pitchFamily="34" charset="0"/>
              </a:rPr>
              <a:t>(Indiana Weather Project): kids in rural, urban, suburban Indiana investigate</a:t>
            </a:r>
          </a:p>
          <a:p>
            <a:pPr algn="ctr">
              <a:lnSpc>
                <a:spcPts val="3300"/>
              </a:lnSpc>
            </a:pPr>
            <a:r>
              <a:rPr lang="en-US" sz="2200" spc="109" dirty="0">
                <a:solidFill>
                  <a:srgbClr val="FFFFFF"/>
                </a:solidFill>
                <a:latin typeface="Arial" pitchFamily="34" charset="0"/>
              </a:rPr>
              <a:t>meteorology via the Web. </a:t>
            </a:r>
          </a:p>
        </p:txBody>
      </p:sp>
      <p:sp>
        <p:nvSpPr>
          <p:cNvPr id="31" name="TextBox 31"/>
          <p:cNvSpPr txBox="1"/>
          <p:nvPr/>
        </p:nvSpPr>
        <p:spPr>
          <a:xfrm>
            <a:off x="8254444" y="2574026"/>
            <a:ext cx="328031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1995</a:t>
            </a:r>
          </a:p>
        </p:txBody>
      </p:sp>
      <p:sp>
        <p:nvSpPr>
          <p:cNvPr id="32" name="TextBox 32"/>
          <p:cNvSpPr txBox="1"/>
          <p:nvPr/>
        </p:nvSpPr>
        <p:spPr>
          <a:xfrm>
            <a:off x="8254444" y="3219821"/>
            <a:ext cx="3280312" cy="1692771"/>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Combined</a:t>
            </a:r>
          </a:p>
          <a:p>
            <a:pPr algn="ctr">
              <a:lnSpc>
                <a:spcPts val="3300"/>
              </a:lnSpc>
            </a:pPr>
            <a:r>
              <a:rPr lang="en-US" sz="2200" spc="109" dirty="0">
                <a:solidFill>
                  <a:srgbClr val="FFFFFF"/>
                </a:solidFill>
                <a:latin typeface="Arial" pitchFamily="34" charset="0"/>
              </a:rPr>
              <a:t>  2 videoconferencing systems: CU-</a:t>
            </a:r>
            <a:r>
              <a:rPr lang="en-US" sz="2200" spc="109" dirty="0" err="1">
                <a:solidFill>
                  <a:srgbClr val="FFFFFF"/>
                </a:solidFill>
                <a:latin typeface="Arial" pitchFamily="34" charset="0"/>
              </a:rPr>
              <a:t>SeeMe</a:t>
            </a:r>
            <a:r>
              <a:rPr lang="en-US" sz="2200" spc="109" dirty="0">
                <a:solidFill>
                  <a:srgbClr val="FFFFFF"/>
                </a:solidFill>
                <a:latin typeface="Arial" pitchFamily="34" charset="0"/>
              </a:rPr>
              <a:t> and </a:t>
            </a:r>
            <a:r>
              <a:rPr lang="en-US" sz="2200" spc="109" dirty="0" err="1">
                <a:solidFill>
                  <a:srgbClr val="FFFFFF"/>
                </a:solidFill>
                <a:latin typeface="Arial" pitchFamily="34" charset="0"/>
              </a:rPr>
              <a:t>PictureTel</a:t>
            </a:r>
            <a:r>
              <a:rPr lang="en-US" sz="2200" spc="109" dirty="0">
                <a:solidFill>
                  <a:srgbClr val="FFFFFF"/>
                </a:solidFill>
                <a:latin typeface="Arial" pitchFamily="34" charset="0"/>
              </a:rPr>
              <a:t>.</a:t>
            </a:r>
          </a:p>
        </p:txBody>
      </p:sp>
      <p:sp>
        <p:nvSpPr>
          <p:cNvPr id="33" name="TextBox 33"/>
          <p:cNvSpPr txBox="1"/>
          <p:nvPr/>
        </p:nvSpPr>
        <p:spPr>
          <a:xfrm>
            <a:off x="12251491" y="2535926"/>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1996</a:t>
            </a:r>
          </a:p>
        </p:txBody>
      </p:sp>
      <p:sp>
        <p:nvSpPr>
          <p:cNvPr id="34" name="TextBox 34"/>
          <p:cNvSpPr txBox="1"/>
          <p:nvPr/>
        </p:nvSpPr>
        <p:spPr>
          <a:xfrm>
            <a:off x="12004452" y="3164576"/>
            <a:ext cx="4238434" cy="2911053"/>
          </a:xfrm>
          <a:prstGeom prst="rect">
            <a:avLst/>
          </a:prstGeom>
        </p:spPr>
        <p:txBody>
          <a:bodyPr lIns="0" tIns="0" rIns="0" bIns="0" rtlCol="0" anchor="t">
            <a:spAutoFit/>
          </a:bodyPr>
          <a:lstStyle/>
          <a:p>
            <a:pPr algn="ctr">
              <a:lnSpc>
                <a:spcPts val="3300"/>
              </a:lnSpc>
            </a:pPr>
            <a:r>
              <a:rPr lang="en-US" sz="2200" spc="109" dirty="0">
                <a:solidFill>
                  <a:srgbClr val="FFFFFF"/>
                </a:solidFill>
                <a:latin typeface="Arial" pitchFamily="34" charset="0"/>
              </a:rPr>
              <a:t>Conferencing on the Web (COW) case learning with IU preservice teachers (1996-2001).</a:t>
            </a:r>
          </a:p>
          <a:p>
            <a:pPr>
              <a:lnSpc>
                <a:spcPts val="3079"/>
              </a:lnSpc>
            </a:pPr>
            <a:endParaRPr lang="en-US" sz="2200" spc="109" dirty="0">
              <a:solidFill>
                <a:srgbClr val="FFFFFF"/>
              </a:solidFill>
              <a:latin typeface="Arial" pitchFamily="34" charset="0"/>
            </a:endParaRPr>
          </a:p>
          <a:p>
            <a:pPr>
              <a:lnSpc>
                <a:spcPts val="3079"/>
              </a:lnSpc>
            </a:pPr>
            <a:endParaRPr lang="en-US" sz="2200" spc="109" dirty="0">
              <a:solidFill>
                <a:srgbClr val="FFFFFF"/>
              </a:solidFill>
              <a:latin typeface="Arial" pitchFamily="34" charset="0"/>
            </a:endParaRPr>
          </a:p>
          <a:p>
            <a:pPr>
              <a:lnSpc>
                <a:spcPts val="3300"/>
              </a:lnSpc>
            </a:pPr>
            <a:endParaRPr lang="en-US" sz="2200" spc="109" dirty="0">
              <a:solidFill>
                <a:srgbClr val="FFFFFF"/>
              </a:solidFill>
              <a:latin typeface="Arial" pitchFamily="34" charset="0"/>
            </a:endParaRPr>
          </a:p>
        </p:txBody>
      </p:sp>
      <p:sp>
        <p:nvSpPr>
          <p:cNvPr id="35" name="TextBox 35"/>
          <p:cNvSpPr txBox="1"/>
          <p:nvPr/>
        </p:nvSpPr>
        <p:spPr>
          <a:xfrm>
            <a:off x="2329430" y="6874733"/>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1997</a:t>
            </a:r>
          </a:p>
        </p:txBody>
      </p:sp>
      <p:sp>
        <p:nvSpPr>
          <p:cNvPr id="36" name="TextBox 36"/>
          <p:cNvSpPr txBox="1"/>
          <p:nvPr/>
        </p:nvSpPr>
        <p:spPr>
          <a:xfrm>
            <a:off x="1858864" y="7448962"/>
            <a:ext cx="4088094" cy="2523511"/>
          </a:xfrm>
          <a:prstGeom prst="rect">
            <a:avLst/>
          </a:prstGeom>
        </p:spPr>
        <p:txBody>
          <a:bodyPr wrap="square"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Taught second fully online courses in SOE at IU, “the </a:t>
            </a:r>
            <a:r>
              <a:rPr lang="en-US" sz="2200" spc="109" dirty="0" err="1">
                <a:solidFill>
                  <a:srgbClr val="FFFFFF"/>
                </a:solidFill>
                <a:latin typeface="Arial" pitchFamily="34" charset="0"/>
              </a:rPr>
              <a:t>Smartweb</a:t>
            </a:r>
            <a:r>
              <a:rPr lang="en-US" sz="2200" spc="109" dirty="0">
                <a:solidFill>
                  <a:srgbClr val="FFFFFF"/>
                </a:solidFill>
                <a:latin typeface="Arial" pitchFamily="34" charset="0"/>
              </a:rPr>
              <a:t>” for ed psych students.</a:t>
            </a:r>
          </a:p>
          <a:p>
            <a:pPr marL="474980" lvl="1" indent="-237490">
              <a:lnSpc>
                <a:spcPts val="3300"/>
              </a:lnSpc>
              <a:buFont typeface="Arial"/>
              <a:buChar char="•"/>
            </a:pPr>
            <a:r>
              <a:rPr lang="en-US" sz="2200" spc="109" dirty="0">
                <a:solidFill>
                  <a:srgbClr val="FFFFFF"/>
                </a:solidFill>
                <a:latin typeface="Arial" pitchFamily="34" charset="0"/>
              </a:rPr>
              <a:t>Developed suite of Web tools for LMS.</a:t>
            </a:r>
          </a:p>
        </p:txBody>
      </p:sp>
      <p:sp>
        <p:nvSpPr>
          <p:cNvPr id="37" name="TextBox 37"/>
          <p:cNvSpPr txBox="1"/>
          <p:nvPr/>
        </p:nvSpPr>
        <p:spPr>
          <a:xfrm>
            <a:off x="9489432" y="8613998"/>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1998</a:t>
            </a:r>
          </a:p>
        </p:txBody>
      </p:sp>
      <p:sp>
        <p:nvSpPr>
          <p:cNvPr id="38" name="TextBox 38"/>
          <p:cNvSpPr txBox="1"/>
          <p:nvPr/>
        </p:nvSpPr>
        <p:spPr>
          <a:xfrm>
            <a:off x="2911773" y="1214698"/>
            <a:ext cx="12246346" cy="381579"/>
          </a:xfrm>
          <a:prstGeom prst="rect">
            <a:avLst/>
          </a:prstGeom>
        </p:spPr>
        <p:txBody>
          <a:bodyPr lIns="0" tIns="0" rIns="0" bIns="0" rtlCol="0" anchor="t">
            <a:spAutoFit/>
          </a:bodyPr>
          <a:lstStyle/>
          <a:p>
            <a:pPr algn="ctr">
              <a:lnSpc>
                <a:spcPts val="3300"/>
              </a:lnSpc>
            </a:pPr>
            <a:r>
              <a:rPr lang="en-US" sz="2200" b="1" i="1" spc="109" dirty="0">
                <a:solidFill>
                  <a:srgbClr val="FFFFFF"/>
                </a:solidFill>
                <a:latin typeface="Arial" pitchFamily="34" charset="0"/>
                <a:cs typeface="Arial" pitchFamily="34" charset="0"/>
              </a:rPr>
              <a:t>Summer of 1992 Moved to  Indiana University</a:t>
            </a:r>
          </a:p>
        </p:txBody>
      </p:sp>
      <p:sp>
        <p:nvSpPr>
          <p:cNvPr id="39" name="TextBox 39"/>
          <p:cNvSpPr txBox="1"/>
          <p:nvPr/>
        </p:nvSpPr>
        <p:spPr>
          <a:xfrm>
            <a:off x="3055968" y="423602"/>
            <a:ext cx="12246346" cy="602729"/>
          </a:xfrm>
          <a:prstGeom prst="rect">
            <a:avLst/>
          </a:prstGeom>
        </p:spPr>
        <p:txBody>
          <a:bodyPr lIns="0" tIns="0" rIns="0" bIns="0" rtlCol="0" anchor="t">
            <a:spAutoFit/>
          </a:bodyPr>
          <a:lstStyle/>
          <a:p>
            <a:pPr algn="ctr">
              <a:lnSpc>
                <a:spcPts val="4680"/>
              </a:lnSpc>
            </a:pPr>
            <a:r>
              <a:rPr lang="en-US" sz="3600" spc="107" dirty="0">
                <a:solidFill>
                  <a:srgbClr val="FFFFFF"/>
                </a:solidFill>
                <a:latin typeface="Arial Rounded MT Bold" pitchFamily="34" charset="0"/>
              </a:rPr>
              <a:t>Curtis J. Bonk: Tech Innovations</a:t>
            </a:r>
          </a:p>
        </p:txBody>
      </p:sp>
      <p:grpSp>
        <p:nvGrpSpPr>
          <p:cNvPr id="40" name="Group 40"/>
          <p:cNvGrpSpPr/>
          <p:nvPr/>
        </p:nvGrpSpPr>
        <p:grpSpPr>
          <a:xfrm rot="-10800000">
            <a:off x="10986065" y="9229725"/>
            <a:ext cx="191796" cy="860276"/>
            <a:chOff x="0" y="0"/>
            <a:chExt cx="255728" cy="1147035"/>
          </a:xfrm>
        </p:grpSpPr>
        <p:sp>
          <p:nvSpPr>
            <p:cNvPr id="41" name="AutoShape 41"/>
            <p:cNvSpPr/>
            <p:nvPr/>
          </p:nvSpPr>
          <p:spPr>
            <a:xfrm>
              <a:off x="90504" y="0"/>
              <a:ext cx="74720" cy="1019171"/>
            </a:xfrm>
            <a:prstGeom prst="rect">
              <a:avLst/>
            </a:prstGeom>
            <a:solidFill>
              <a:srgbClr val="3EDAD8"/>
            </a:solidFill>
          </p:spPr>
          <p:txBody>
            <a:bodyPr/>
            <a:lstStyle/>
            <a:p>
              <a:endParaRPr lang="en-US"/>
            </a:p>
          </p:txBody>
        </p:sp>
        <p:pic>
          <p:nvPicPr>
            <p:cNvPr id="42" name="Picture 4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12645408" y="278003"/>
            <a:ext cx="5064150" cy="5125211"/>
            <a:chOff x="0" y="0"/>
            <a:chExt cx="6752201" cy="6833614"/>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5400000">
              <a:off x="1626990" y="1708404"/>
              <a:ext cx="6833614" cy="341680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95286"/>
              <a:ext cx="6623780" cy="6623780"/>
            </a:xfrm>
            <a:prstGeom prst="rect">
              <a:avLst/>
            </a:prstGeom>
          </p:spPr>
        </p:pic>
      </p:grpSp>
      <p:grpSp>
        <p:nvGrpSpPr>
          <p:cNvPr id="5" name="Group 5"/>
          <p:cNvGrpSpPr/>
          <p:nvPr/>
        </p:nvGrpSpPr>
        <p:grpSpPr>
          <a:xfrm>
            <a:off x="13586560" y="344046"/>
            <a:ext cx="191796" cy="860276"/>
            <a:chOff x="0" y="0"/>
            <a:chExt cx="255728" cy="1147035"/>
          </a:xfrm>
        </p:grpSpPr>
        <p:sp>
          <p:nvSpPr>
            <p:cNvPr id="6" name="AutoShape 6"/>
            <p:cNvSpPr/>
            <p:nvPr/>
          </p:nvSpPr>
          <p:spPr>
            <a:xfrm>
              <a:off x="90504" y="0"/>
              <a:ext cx="74720" cy="1019171"/>
            </a:xfrm>
            <a:prstGeom prst="rect">
              <a:avLst/>
            </a:prstGeom>
            <a:solidFill>
              <a:srgbClr val="3EDAD8"/>
            </a:solidFill>
          </p:spPr>
          <p:txBody>
            <a:bodyPr/>
            <a:lstStyle/>
            <a:p>
              <a:endParaRPr lang="en-US"/>
            </a:p>
          </p:txBody>
        </p:sp>
        <p:pic>
          <p:nvPicPr>
            <p:cNvPr id="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8" name="Group 8"/>
          <p:cNvGrpSpPr/>
          <p:nvPr/>
        </p:nvGrpSpPr>
        <p:grpSpPr>
          <a:xfrm>
            <a:off x="890524" y="5336489"/>
            <a:ext cx="4100649" cy="4150092"/>
            <a:chOff x="0" y="0"/>
            <a:chExt cx="5467532" cy="5533456"/>
          </a:xfrm>
        </p:grpSpPr>
        <p:pic>
          <p:nvPicPr>
            <p:cNvPr id="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5400000">
              <a:off x="-1383364" y="1383364"/>
              <a:ext cx="5533456" cy="2766728"/>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103987" y="92755"/>
              <a:ext cx="5363545" cy="5363545"/>
            </a:xfrm>
            <a:prstGeom prst="rect">
              <a:avLst/>
            </a:prstGeom>
          </p:spPr>
        </p:pic>
      </p:grpSp>
      <p:grpSp>
        <p:nvGrpSpPr>
          <p:cNvPr id="11" name="Group 11"/>
          <p:cNvGrpSpPr/>
          <p:nvPr/>
        </p:nvGrpSpPr>
        <p:grpSpPr>
          <a:xfrm>
            <a:off x="3571108" y="5403213"/>
            <a:ext cx="191796" cy="860276"/>
            <a:chOff x="0" y="0"/>
            <a:chExt cx="255728" cy="1147035"/>
          </a:xfrm>
        </p:grpSpPr>
        <p:sp>
          <p:nvSpPr>
            <p:cNvPr id="12" name="AutoShape 12"/>
            <p:cNvSpPr/>
            <p:nvPr/>
          </p:nvSpPr>
          <p:spPr>
            <a:xfrm>
              <a:off x="90504" y="0"/>
              <a:ext cx="74720" cy="1019171"/>
            </a:xfrm>
            <a:prstGeom prst="rect">
              <a:avLst/>
            </a:prstGeom>
            <a:solidFill>
              <a:srgbClr val="3EDAD8"/>
            </a:solidFill>
          </p:spPr>
          <p:txBody>
            <a:bodyPr/>
            <a:lstStyle/>
            <a:p>
              <a:endParaRPr lang="en-US"/>
            </a:p>
          </p:txBody>
        </p:sp>
        <p:pic>
          <p:nvPicPr>
            <p:cNvPr id="1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14" name="AutoShape 14"/>
          <p:cNvSpPr/>
          <p:nvPr/>
        </p:nvSpPr>
        <p:spPr>
          <a:xfrm>
            <a:off x="2797473" y="9431973"/>
            <a:ext cx="15481002" cy="54607"/>
          </a:xfrm>
          <a:prstGeom prst="rect">
            <a:avLst/>
          </a:prstGeom>
          <a:solidFill>
            <a:srgbClr val="3EDAD8"/>
          </a:solidFill>
        </p:spPr>
        <p:txBody>
          <a:bodyPr/>
          <a:lstStyle/>
          <a:p>
            <a:endParaRPr lang="en-US"/>
          </a:p>
        </p:txBody>
      </p:sp>
      <p:sp>
        <p:nvSpPr>
          <p:cNvPr id="15" name="AutoShape 15"/>
          <p:cNvSpPr/>
          <p:nvPr/>
        </p:nvSpPr>
        <p:spPr>
          <a:xfrm>
            <a:off x="2829882" y="5330330"/>
            <a:ext cx="12385701" cy="72182"/>
          </a:xfrm>
          <a:prstGeom prst="rect">
            <a:avLst/>
          </a:prstGeom>
          <a:solidFill>
            <a:srgbClr val="3EDAD8"/>
          </a:solidFill>
        </p:spPr>
        <p:txBody>
          <a:bodyPr/>
          <a:lstStyle/>
          <a:p>
            <a:endParaRPr lang="en-US"/>
          </a:p>
        </p:txBody>
      </p:sp>
      <p:sp>
        <p:nvSpPr>
          <p:cNvPr id="16" name="TextBox 16"/>
          <p:cNvSpPr txBox="1"/>
          <p:nvPr/>
        </p:nvSpPr>
        <p:spPr>
          <a:xfrm>
            <a:off x="871861" y="1095294"/>
            <a:ext cx="3204411"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1999</a:t>
            </a:r>
          </a:p>
        </p:txBody>
      </p:sp>
      <p:sp>
        <p:nvSpPr>
          <p:cNvPr id="17" name="TextBox 17"/>
          <p:cNvSpPr txBox="1"/>
          <p:nvPr/>
        </p:nvSpPr>
        <p:spPr>
          <a:xfrm>
            <a:off x="871861" y="1790619"/>
            <a:ext cx="4876348" cy="4206280"/>
          </a:xfrm>
          <a:prstGeom prst="rect">
            <a:avLst/>
          </a:prstGeom>
        </p:spPr>
        <p:txBody>
          <a:bodyPr lIns="0" tIns="0" rIns="0" bIns="0" rtlCol="0" anchor="t">
            <a:spAutoFit/>
          </a:bodyPr>
          <a:lstStyle/>
          <a:p>
            <a:pPr marL="474979" lvl="1" indent="-237490">
              <a:lnSpc>
                <a:spcPts val="3299"/>
              </a:lnSpc>
              <a:buFont typeface="Arial"/>
              <a:buChar char="•"/>
            </a:pPr>
            <a:r>
              <a:rPr lang="en-US" sz="2200" spc="109" dirty="0" err="1">
                <a:solidFill>
                  <a:srgbClr val="FFFFFF"/>
                </a:solidFill>
                <a:latin typeface="Arial" pitchFamily="34" charset="0"/>
              </a:rPr>
              <a:t>Devel</a:t>
            </a:r>
            <a:r>
              <a:rPr lang="en-US" sz="2200" spc="109" dirty="0">
                <a:solidFill>
                  <a:srgbClr val="FFFFFF"/>
                </a:solidFill>
                <a:latin typeface="Arial" pitchFamily="34" charset="0"/>
              </a:rPr>
              <a:t> of first online </a:t>
            </a:r>
            <a:r>
              <a:rPr lang="en-US" sz="2200" spc="109" dirty="0" err="1">
                <a:solidFill>
                  <a:srgbClr val="FFFFFF"/>
                </a:solidFill>
                <a:latin typeface="Arial" pitchFamily="34" charset="0"/>
              </a:rPr>
              <a:t>ed</a:t>
            </a:r>
            <a:r>
              <a:rPr lang="en-US" sz="2200" spc="109" dirty="0">
                <a:solidFill>
                  <a:srgbClr val="FFFFFF"/>
                </a:solidFill>
                <a:latin typeface="Arial" pitchFamily="34" charset="0"/>
              </a:rPr>
              <a:t> psych reader/</a:t>
            </a:r>
            <a:r>
              <a:rPr lang="en-US" sz="2200" spc="109" dirty="0" err="1">
                <a:solidFill>
                  <a:srgbClr val="FFFFFF"/>
                </a:solidFill>
                <a:latin typeface="Arial" pitchFamily="34" charset="0"/>
              </a:rPr>
              <a:t>coursepack</a:t>
            </a:r>
            <a:r>
              <a:rPr lang="en-US" sz="2200" spc="109" dirty="0">
                <a:solidFill>
                  <a:srgbClr val="FFFFFF"/>
                </a:solidFill>
                <a:latin typeface="Arial" pitchFamily="34" charset="0"/>
              </a:rPr>
              <a:t>, Bell &amp; Howell.</a:t>
            </a:r>
          </a:p>
          <a:p>
            <a:pPr marL="474979" lvl="1" indent="-237490">
              <a:lnSpc>
                <a:spcPts val="3299"/>
              </a:lnSpc>
              <a:buFont typeface="Arial"/>
              <a:buChar char="•"/>
            </a:pPr>
            <a:r>
              <a:rPr lang="en-US" sz="2200" spc="109" dirty="0">
                <a:solidFill>
                  <a:srgbClr val="FFFFFF"/>
                </a:solidFill>
                <a:latin typeface="Arial" pitchFamily="34" charset="0"/>
              </a:rPr>
              <a:t>Founded </a:t>
            </a:r>
            <a:r>
              <a:rPr lang="en-US" sz="2200" spc="109" dirty="0" err="1">
                <a:solidFill>
                  <a:srgbClr val="FFFFFF"/>
                </a:solidFill>
                <a:latin typeface="Arial" pitchFamily="34" charset="0"/>
              </a:rPr>
              <a:t>CourseShare</a:t>
            </a:r>
            <a:r>
              <a:rPr lang="en-US" sz="2200" spc="109" dirty="0">
                <a:solidFill>
                  <a:srgbClr val="FFFFFF"/>
                </a:solidFill>
                <a:latin typeface="Arial" pitchFamily="34" charset="0"/>
              </a:rPr>
              <a:t>, LLC for course and resource sharing.</a:t>
            </a:r>
          </a:p>
          <a:p>
            <a:pPr marL="474980" lvl="1" indent="-237490">
              <a:lnSpc>
                <a:spcPts val="3300"/>
              </a:lnSpc>
              <a:buFont typeface="Arial"/>
              <a:buChar char="•"/>
            </a:pPr>
            <a:r>
              <a:rPr lang="en-US" sz="2200" spc="109" dirty="0">
                <a:solidFill>
                  <a:srgbClr val="FFFFFF"/>
                </a:solidFill>
                <a:latin typeface="Arial" pitchFamily="34" charset="0"/>
              </a:rPr>
              <a:t>TICKIT AND TITLE </a:t>
            </a:r>
            <a:r>
              <a:rPr lang="en-US" sz="2200" spc="109" dirty="0" err="1">
                <a:solidFill>
                  <a:srgbClr val="FFFFFF"/>
                </a:solidFill>
                <a:latin typeface="Arial" pitchFamily="34" charset="0"/>
              </a:rPr>
              <a:t>inservice</a:t>
            </a:r>
            <a:r>
              <a:rPr lang="en-US" sz="2200" spc="109" dirty="0">
                <a:solidFill>
                  <a:srgbClr val="FFFFFF"/>
                </a:solidFill>
                <a:latin typeface="Arial" pitchFamily="34" charset="0"/>
              </a:rPr>
              <a:t>  and </a:t>
            </a:r>
            <a:r>
              <a:rPr lang="en-US" sz="2200" spc="109" dirty="0" err="1">
                <a:solidFill>
                  <a:srgbClr val="FFFFFF"/>
                </a:solidFill>
                <a:latin typeface="Arial" pitchFamily="34" charset="0"/>
              </a:rPr>
              <a:t>preservice</a:t>
            </a:r>
            <a:r>
              <a:rPr lang="en-US" sz="2200" spc="109" dirty="0">
                <a:solidFill>
                  <a:srgbClr val="FFFFFF"/>
                </a:solidFill>
                <a:latin typeface="Arial" pitchFamily="34" charset="0"/>
              </a:rPr>
              <a:t> teacher projects continue.</a:t>
            </a:r>
          </a:p>
          <a:p>
            <a:pPr>
              <a:lnSpc>
                <a:spcPts val="3079"/>
              </a:lnSpc>
            </a:pPr>
            <a:endParaRPr lang="en-US" sz="2200" spc="109" dirty="0">
              <a:solidFill>
                <a:srgbClr val="FFFFFF"/>
              </a:solidFill>
              <a:latin typeface="Arial" pitchFamily="34" charset="0"/>
            </a:endParaRPr>
          </a:p>
          <a:p>
            <a:pPr>
              <a:lnSpc>
                <a:spcPts val="3300"/>
              </a:lnSpc>
            </a:pPr>
            <a:endParaRPr lang="en-US" sz="2200" spc="109" dirty="0">
              <a:solidFill>
                <a:srgbClr val="FFFFFF"/>
              </a:solidFill>
              <a:latin typeface="Arial" pitchFamily="34" charset="0"/>
            </a:endParaRPr>
          </a:p>
        </p:txBody>
      </p:sp>
      <p:sp>
        <p:nvSpPr>
          <p:cNvPr id="18" name="TextBox 18"/>
          <p:cNvSpPr txBox="1"/>
          <p:nvPr/>
        </p:nvSpPr>
        <p:spPr>
          <a:xfrm>
            <a:off x="6676656" y="1156697"/>
            <a:ext cx="3103533"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2000</a:t>
            </a:r>
          </a:p>
        </p:txBody>
      </p:sp>
      <p:sp>
        <p:nvSpPr>
          <p:cNvPr id="19" name="TextBox 19"/>
          <p:cNvSpPr txBox="1"/>
          <p:nvPr/>
        </p:nvSpPr>
        <p:spPr>
          <a:xfrm>
            <a:off x="5886751" y="1783442"/>
            <a:ext cx="5781355" cy="3808735"/>
          </a:xfrm>
          <a:prstGeom prst="rect">
            <a:avLst/>
          </a:prstGeom>
        </p:spPr>
        <p:txBody>
          <a:bodyPr lIns="0" tIns="0" rIns="0" bIns="0" rtlCol="0" anchor="t">
            <a:spAutoFit/>
          </a:bodyPr>
          <a:lstStyle/>
          <a:p>
            <a:pPr marL="474979" lvl="1" indent="-237490">
              <a:lnSpc>
                <a:spcPts val="3299"/>
              </a:lnSpc>
              <a:buFont typeface="Arial"/>
              <a:buChar char="•"/>
            </a:pPr>
            <a:r>
              <a:rPr lang="en-US" sz="2199" spc="109" dirty="0">
                <a:solidFill>
                  <a:srgbClr val="FFFFFF"/>
                </a:solidFill>
                <a:latin typeface="Arial" pitchFamily="34" charset="0"/>
              </a:rPr>
              <a:t>Funded/dev, free sharing portals, </a:t>
            </a:r>
            <a:r>
              <a:rPr lang="en-US" sz="2199" spc="109" dirty="0" err="1">
                <a:solidFill>
                  <a:srgbClr val="FFFFFF"/>
                </a:solidFill>
                <a:latin typeface="Arial" pitchFamily="34" charset="0"/>
              </a:rPr>
              <a:t>InstructorShare</a:t>
            </a:r>
            <a:r>
              <a:rPr lang="en-US" sz="2199" spc="109" dirty="0">
                <a:solidFill>
                  <a:srgbClr val="FFFFFF"/>
                </a:solidFill>
                <a:latin typeface="Arial" pitchFamily="34" charset="0"/>
              </a:rPr>
              <a:t>, </a:t>
            </a:r>
            <a:r>
              <a:rPr lang="en-US" sz="2199" spc="109" dirty="0" err="1">
                <a:solidFill>
                  <a:srgbClr val="FFFFFF"/>
                </a:solidFill>
                <a:latin typeface="Arial" pitchFamily="34" charset="0"/>
              </a:rPr>
              <a:t>ResourceShare</a:t>
            </a:r>
            <a:r>
              <a:rPr lang="en-US" sz="2199" spc="109" dirty="0">
                <a:solidFill>
                  <a:srgbClr val="FFFFFF"/>
                </a:solidFill>
                <a:latin typeface="Arial" pitchFamily="34" charset="0"/>
              </a:rPr>
              <a:t>.</a:t>
            </a:r>
          </a:p>
          <a:p>
            <a:pPr marL="474979" lvl="1" indent="-237490">
              <a:lnSpc>
                <a:spcPts val="3299"/>
              </a:lnSpc>
              <a:buFont typeface="Arial"/>
              <a:buChar char="•"/>
            </a:pPr>
            <a:r>
              <a:rPr lang="en-US" sz="2199" spc="109" dirty="0">
                <a:solidFill>
                  <a:srgbClr val="FFFFFF"/>
                </a:solidFill>
                <a:latin typeface="Arial" pitchFamily="34" charset="0"/>
              </a:rPr>
              <a:t>Technology contributor for major undergraduate textbook Psychology Applied to Teaching, Boston, MA; Houghton Mifflin.</a:t>
            </a:r>
          </a:p>
          <a:p>
            <a:pPr marL="474979" lvl="1" indent="-237490">
              <a:lnSpc>
                <a:spcPts val="3299"/>
              </a:lnSpc>
              <a:buFont typeface="Arial"/>
              <a:buChar char="•"/>
            </a:pPr>
            <a:r>
              <a:rPr lang="en-US" sz="2199" spc="109" dirty="0">
                <a:solidFill>
                  <a:srgbClr val="FFFFFF"/>
                </a:solidFill>
                <a:latin typeface="Arial" pitchFamily="34" charset="0"/>
              </a:rPr>
              <a:t>TICKIT AND TITLE </a:t>
            </a:r>
            <a:r>
              <a:rPr lang="en-US" sz="2199" spc="109" dirty="0" err="1">
                <a:solidFill>
                  <a:srgbClr val="FFFFFF"/>
                </a:solidFill>
                <a:latin typeface="Arial" pitchFamily="34" charset="0"/>
              </a:rPr>
              <a:t>inservice</a:t>
            </a:r>
            <a:r>
              <a:rPr lang="en-US" sz="2199" spc="109" dirty="0">
                <a:solidFill>
                  <a:srgbClr val="FFFFFF"/>
                </a:solidFill>
                <a:latin typeface="Arial" pitchFamily="34" charset="0"/>
              </a:rPr>
              <a:t>  and preservice teacher projects continue.</a:t>
            </a:r>
          </a:p>
          <a:p>
            <a:pPr>
              <a:lnSpc>
                <a:spcPts val="3300"/>
              </a:lnSpc>
            </a:pPr>
            <a:endParaRPr lang="en-US" sz="2199" spc="109" dirty="0">
              <a:solidFill>
                <a:srgbClr val="FFFFFF"/>
              </a:solidFill>
              <a:latin typeface="Arial" pitchFamily="34" charset="0"/>
            </a:endParaRPr>
          </a:p>
        </p:txBody>
      </p:sp>
      <p:sp>
        <p:nvSpPr>
          <p:cNvPr id="20" name="TextBox 20"/>
          <p:cNvSpPr txBox="1"/>
          <p:nvPr/>
        </p:nvSpPr>
        <p:spPr>
          <a:xfrm>
            <a:off x="11960400" y="1156697"/>
            <a:ext cx="328031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2001</a:t>
            </a:r>
          </a:p>
        </p:txBody>
      </p:sp>
      <p:sp>
        <p:nvSpPr>
          <p:cNvPr id="21" name="TextBox 21"/>
          <p:cNvSpPr txBox="1"/>
          <p:nvPr/>
        </p:nvSpPr>
        <p:spPr>
          <a:xfrm>
            <a:off x="11960400" y="1916792"/>
            <a:ext cx="5117241" cy="3343929"/>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Developed a Ten Level Web</a:t>
            </a:r>
            <a:r>
              <a:rPr lang="en-US" sz="1200" spc="60" dirty="0">
                <a:solidFill>
                  <a:srgbClr val="FFFFFF"/>
                </a:solidFill>
                <a:latin typeface="Arimo"/>
              </a:rPr>
              <a:t> </a:t>
            </a:r>
            <a:r>
              <a:rPr lang="en-US" sz="2200" spc="109" dirty="0">
                <a:solidFill>
                  <a:srgbClr val="FFFFFF"/>
                </a:solidFill>
                <a:latin typeface="Arial" pitchFamily="34" charset="0"/>
              </a:rPr>
              <a:t>Integration Continuum for HE.</a:t>
            </a:r>
          </a:p>
          <a:p>
            <a:pPr marL="474979" lvl="1" indent="-237490">
              <a:lnSpc>
                <a:spcPts val="3299"/>
              </a:lnSpc>
              <a:buFont typeface="Arial"/>
              <a:buChar char="•"/>
            </a:pPr>
            <a:r>
              <a:rPr lang="en-US" sz="2200" spc="109" dirty="0">
                <a:solidFill>
                  <a:srgbClr val="FFFFFF"/>
                </a:solidFill>
                <a:latin typeface="Arial" pitchFamily="34" charset="0"/>
              </a:rPr>
              <a:t>Funded/Developed free sharing portals, </a:t>
            </a:r>
            <a:r>
              <a:rPr lang="en-US" sz="2200" spc="109" dirty="0" err="1">
                <a:solidFill>
                  <a:srgbClr val="FFFFFF"/>
                </a:solidFill>
                <a:latin typeface="Arial" pitchFamily="34" charset="0"/>
              </a:rPr>
              <a:t>BookstoreShare</a:t>
            </a:r>
            <a:r>
              <a:rPr lang="en-US" sz="2200" spc="109" dirty="0">
                <a:solidFill>
                  <a:srgbClr val="FFFFFF"/>
                </a:solidFill>
                <a:latin typeface="Arial" pitchFamily="34" charset="0"/>
              </a:rPr>
              <a:t>, </a:t>
            </a:r>
            <a:r>
              <a:rPr lang="en-US" sz="2200" spc="109" dirty="0" err="1">
                <a:solidFill>
                  <a:srgbClr val="FFFFFF"/>
                </a:solidFill>
                <a:latin typeface="Arial" pitchFamily="34" charset="0"/>
              </a:rPr>
              <a:t>UniversityShare</a:t>
            </a:r>
            <a:r>
              <a:rPr lang="en-US" sz="2200" spc="109" dirty="0">
                <a:solidFill>
                  <a:srgbClr val="FFFFFF"/>
                </a:solidFill>
                <a:latin typeface="Arial" pitchFamily="34" charset="0"/>
              </a:rPr>
              <a:t>.</a:t>
            </a:r>
          </a:p>
          <a:p>
            <a:pPr marL="474979" lvl="1" indent="-237490">
              <a:lnSpc>
                <a:spcPts val="3299"/>
              </a:lnSpc>
              <a:buFont typeface="Arial"/>
              <a:buChar char="•"/>
            </a:pPr>
            <a:r>
              <a:rPr lang="en-US" sz="2199" spc="109" dirty="0">
                <a:solidFill>
                  <a:srgbClr val="FFFFFF"/>
                </a:solidFill>
                <a:latin typeface="Arial" pitchFamily="34" charset="0"/>
              </a:rPr>
              <a:t>TICKIT AND TITLE </a:t>
            </a:r>
            <a:r>
              <a:rPr lang="en-US" sz="2199" spc="109" dirty="0" err="1">
                <a:solidFill>
                  <a:srgbClr val="FFFFFF"/>
                </a:solidFill>
                <a:latin typeface="Arial" pitchFamily="34" charset="0"/>
              </a:rPr>
              <a:t>inservice</a:t>
            </a:r>
            <a:r>
              <a:rPr lang="en-US" sz="2199" spc="109" dirty="0">
                <a:solidFill>
                  <a:srgbClr val="FFFFFF"/>
                </a:solidFill>
                <a:latin typeface="Arial" pitchFamily="34" charset="0"/>
              </a:rPr>
              <a:t>  and preservice projects continue.</a:t>
            </a:r>
          </a:p>
          <a:p>
            <a:pPr>
              <a:lnSpc>
                <a:spcPts val="3300"/>
              </a:lnSpc>
            </a:pPr>
            <a:endParaRPr lang="en-US" sz="2199" spc="109" dirty="0">
              <a:solidFill>
                <a:srgbClr val="FFFFFF"/>
              </a:solidFill>
              <a:latin typeface="Arial" pitchFamily="34" charset="0"/>
            </a:endParaRPr>
          </a:p>
        </p:txBody>
      </p:sp>
      <p:sp>
        <p:nvSpPr>
          <p:cNvPr id="22" name="TextBox 22"/>
          <p:cNvSpPr txBox="1"/>
          <p:nvPr/>
        </p:nvSpPr>
        <p:spPr>
          <a:xfrm>
            <a:off x="2093525" y="6236187"/>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2002</a:t>
            </a:r>
          </a:p>
        </p:txBody>
      </p:sp>
      <p:sp>
        <p:nvSpPr>
          <p:cNvPr id="23" name="TextBox 23"/>
          <p:cNvSpPr txBox="1"/>
          <p:nvPr/>
        </p:nvSpPr>
        <p:spPr>
          <a:xfrm>
            <a:off x="1788689" y="6839312"/>
            <a:ext cx="4211787" cy="2962349"/>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Funded/</a:t>
            </a:r>
            <a:r>
              <a:rPr lang="en-US" sz="2200" spc="109" dirty="0" err="1">
                <a:solidFill>
                  <a:srgbClr val="FFFFFF"/>
                </a:solidFill>
                <a:latin typeface="Arial" pitchFamily="34" charset="0"/>
              </a:rPr>
              <a:t>devel</a:t>
            </a:r>
            <a:r>
              <a:rPr lang="en-US" sz="2200" spc="109" dirty="0">
                <a:solidFill>
                  <a:srgbClr val="FFFFFF"/>
                </a:solidFill>
                <a:latin typeface="Arial" pitchFamily="34" charset="0"/>
              </a:rPr>
              <a:t> free sharing portals, </a:t>
            </a:r>
            <a:r>
              <a:rPr lang="en-US" sz="2200" spc="109" dirty="0" err="1">
                <a:solidFill>
                  <a:srgbClr val="FFFFFF"/>
                </a:solidFill>
                <a:latin typeface="Arial" pitchFamily="34" charset="0"/>
              </a:rPr>
              <a:t>LibraryShare</a:t>
            </a:r>
            <a:r>
              <a:rPr lang="en-US" sz="2200" spc="109" dirty="0">
                <a:solidFill>
                  <a:srgbClr val="FFFFFF"/>
                </a:solidFill>
                <a:latin typeface="Arial" pitchFamily="34" charset="0"/>
              </a:rPr>
              <a:t>, </a:t>
            </a:r>
            <a:r>
              <a:rPr lang="en-US" sz="2200" spc="109" dirty="0" err="1">
                <a:solidFill>
                  <a:srgbClr val="FFFFFF"/>
                </a:solidFill>
                <a:latin typeface="Arial" pitchFamily="34" charset="0"/>
              </a:rPr>
              <a:t>TrainingShare</a:t>
            </a:r>
            <a:r>
              <a:rPr lang="en-US" sz="2200" spc="109" dirty="0">
                <a:solidFill>
                  <a:srgbClr val="FFFFFF"/>
                </a:solidFill>
                <a:latin typeface="Arial" pitchFamily="34" charset="0"/>
              </a:rPr>
              <a:t>.</a:t>
            </a:r>
          </a:p>
          <a:p>
            <a:pPr marL="474979" lvl="1" indent="-237490">
              <a:lnSpc>
                <a:spcPts val="3299"/>
              </a:lnSpc>
              <a:buFont typeface="Arial"/>
              <a:buChar char="•"/>
            </a:pPr>
            <a:r>
              <a:rPr lang="en-US" sz="2199" spc="109" dirty="0">
                <a:solidFill>
                  <a:srgbClr val="FFFFFF"/>
                </a:solidFill>
                <a:latin typeface="Arial" pitchFamily="34" charset="0"/>
              </a:rPr>
              <a:t>TICKIT project for rural Indiana teachers continues.</a:t>
            </a:r>
          </a:p>
          <a:p>
            <a:pPr>
              <a:lnSpc>
                <a:spcPts val="3300"/>
              </a:lnSpc>
            </a:pPr>
            <a:endParaRPr lang="en-US" sz="2199" spc="109" dirty="0">
              <a:solidFill>
                <a:srgbClr val="FFFFFF"/>
              </a:solidFill>
              <a:latin typeface="Arial" pitchFamily="34" charset="0"/>
            </a:endParaRPr>
          </a:p>
        </p:txBody>
      </p:sp>
      <p:sp>
        <p:nvSpPr>
          <p:cNvPr id="24" name="TextBox 24"/>
          <p:cNvSpPr txBox="1"/>
          <p:nvPr/>
        </p:nvSpPr>
        <p:spPr>
          <a:xfrm>
            <a:off x="6118600" y="7914472"/>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2003</a:t>
            </a:r>
          </a:p>
        </p:txBody>
      </p:sp>
      <p:sp>
        <p:nvSpPr>
          <p:cNvPr id="25" name="TextBox 25"/>
          <p:cNvSpPr txBox="1"/>
          <p:nvPr/>
        </p:nvSpPr>
        <p:spPr>
          <a:xfrm>
            <a:off x="5981426" y="5471522"/>
            <a:ext cx="5686680" cy="2962349"/>
          </a:xfrm>
          <a:prstGeom prst="rect">
            <a:avLst/>
          </a:prstGeom>
        </p:spPr>
        <p:txBody>
          <a:bodyPr lIns="0" tIns="0" rIns="0" bIns="0" rtlCol="0" anchor="t">
            <a:spAutoFit/>
          </a:bodyPr>
          <a:lstStyle/>
          <a:p>
            <a:pPr marL="474979" lvl="1" indent="-237490">
              <a:lnSpc>
                <a:spcPts val="3299"/>
              </a:lnSpc>
              <a:buFont typeface="Arial"/>
              <a:buChar char="•"/>
            </a:pPr>
            <a:r>
              <a:rPr lang="en-US" sz="2199" spc="109" dirty="0">
                <a:solidFill>
                  <a:srgbClr val="FFFFFF"/>
                </a:solidFill>
                <a:latin typeface="Arial" pitchFamily="34" charset="0"/>
              </a:rPr>
              <a:t>Founded, funded, and developed SurveyShare (over 100,000 surveys created; </a:t>
            </a:r>
            <a:r>
              <a:rPr lang="en-US" sz="2200" spc="109" dirty="0">
                <a:solidFill>
                  <a:srgbClr val="FFFFFF"/>
                </a:solidFill>
                <a:latin typeface="Arial" pitchFamily="34" charset="0"/>
              </a:rPr>
              <a:t>millions of survey respondents); sold in 2010.</a:t>
            </a:r>
          </a:p>
          <a:p>
            <a:pPr marL="474979" lvl="1" indent="-237490">
              <a:lnSpc>
                <a:spcPts val="3299"/>
              </a:lnSpc>
              <a:buFont typeface="Arial"/>
              <a:buChar char="•"/>
            </a:pPr>
            <a:r>
              <a:rPr lang="en-US" sz="2199" spc="109" dirty="0">
                <a:solidFill>
                  <a:srgbClr val="FFFFFF"/>
                </a:solidFill>
                <a:latin typeface="Arial" pitchFamily="34" charset="0"/>
              </a:rPr>
              <a:t>TICKIT project for rural Indiana teachers continues.</a:t>
            </a:r>
          </a:p>
          <a:p>
            <a:pPr>
              <a:lnSpc>
                <a:spcPts val="3300"/>
              </a:lnSpc>
            </a:pPr>
            <a:endParaRPr lang="en-US" sz="2199" spc="109" dirty="0">
              <a:solidFill>
                <a:srgbClr val="FFFFFF"/>
              </a:solidFill>
              <a:latin typeface="Arial" pitchFamily="34" charset="0"/>
            </a:endParaRPr>
          </a:p>
        </p:txBody>
      </p:sp>
      <p:sp>
        <p:nvSpPr>
          <p:cNvPr id="26" name="TextBox 26"/>
          <p:cNvSpPr txBox="1"/>
          <p:nvPr/>
        </p:nvSpPr>
        <p:spPr>
          <a:xfrm>
            <a:off x="11764004" y="8013085"/>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2004</a:t>
            </a:r>
          </a:p>
        </p:txBody>
      </p:sp>
      <p:sp>
        <p:nvSpPr>
          <p:cNvPr id="27" name="TextBox 27"/>
          <p:cNvSpPr txBox="1"/>
          <p:nvPr/>
        </p:nvSpPr>
        <p:spPr>
          <a:xfrm>
            <a:off x="12012510" y="5474167"/>
            <a:ext cx="5013021" cy="2539157"/>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Features added to SurveyShare.com &amp; usability testing.</a:t>
            </a:r>
          </a:p>
          <a:p>
            <a:pPr marL="474980" lvl="1" indent="-237490">
              <a:lnSpc>
                <a:spcPts val="3300"/>
              </a:lnSpc>
              <a:buFont typeface="Arial"/>
              <a:buChar char="•"/>
            </a:pPr>
            <a:r>
              <a:rPr lang="en-US" sz="2200" spc="109" dirty="0">
                <a:solidFill>
                  <a:srgbClr val="FFFFFF"/>
                </a:solidFill>
                <a:latin typeface="Arial" pitchFamily="34" charset="0"/>
              </a:rPr>
              <a:t>Designed TEC-VARIETY framework for motivating online learners.</a:t>
            </a:r>
          </a:p>
        </p:txBody>
      </p:sp>
      <p:grpSp>
        <p:nvGrpSpPr>
          <p:cNvPr id="28" name="Group 28"/>
          <p:cNvGrpSpPr/>
          <p:nvPr/>
        </p:nvGrpSpPr>
        <p:grpSpPr>
          <a:xfrm>
            <a:off x="2431346" y="282643"/>
            <a:ext cx="191796" cy="860276"/>
            <a:chOff x="0" y="0"/>
            <a:chExt cx="255728" cy="1147035"/>
          </a:xfrm>
        </p:grpSpPr>
        <p:sp>
          <p:nvSpPr>
            <p:cNvPr id="29" name="AutoShape 29"/>
            <p:cNvSpPr/>
            <p:nvPr/>
          </p:nvSpPr>
          <p:spPr>
            <a:xfrm>
              <a:off x="90504" y="0"/>
              <a:ext cx="74720" cy="1019171"/>
            </a:xfrm>
            <a:prstGeom prst="rect">
              <a:avLst/>
            </a:prstGeom>
            <a:solidFill>
              <a:srgbClr val="3EDAD8"/>
            </a:solidFill>
          </p:spPr>
          <p:txBody>
            <a:bodyPr/>
            <a:lstStyle/>
            <a:p>
              <a:endParaRPr lang="en-US"/>
            </a:p>
          </p:txBody>
        </p:sp>
        <p:pic>
          <p:nvPicPr>
            <p:cNvPr id="30"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31" name="Group 31"/>
          <p:cNvGrpSpPr/>
          <p:nvPr/>
        </p:nvGrpSpPr>
        <p:grpSpPr>
          <a:xfrm>
            <a:off x="8236141" y="344046"/>
            <a:ext cx="191796" cy="860276"/>
            <a:chOff x="0" y="0"/>
            <a:chExt cx="255728" cy="1147035"/>
          </a:xfrm>
        </p:grpSpPr>
        <p:sp>
          <p:nvSpPr>
            <p:cNvPr id="32" name="AutoShape 32"/>
            <p:cNvSpPr/>
            <p:nvPr/>
          </p:nvSpPr>
          <p:spPr>
            <a:xfrm>
              <a:off x="90504" y="0"/>
              <a:ext cx="74720" cy="1019171"/>
            </a:xfrm>
            <a:prstGeom prst="rect">
              <a:avLst/>
            </a:prstGeom>
            <a:solidFill>
              <a:srgbClr val="3EDAD8"/>
            </a:solidFill>
          </p:spPr>
          <p:txBody>
            <a:bodyPr/>
            <a:lstStyle/>
            <a:p>
              <a:endParaRPr lang="en-US"/>
            </a:p>
          </p:txBody>
        </p:sp>
        <p:pic>
          <p:nvPicPr>
            <p:cNvPr id="33"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34" name="AutoShape 34"/>
          <p:cNvSpPr/>
          <p:nvPr/>
        </p:nvSpPr>
        <p:spPr>
          <a:xfrm>
            <a:off x="0" y="271865"/>
            <a:ext cx="15252715" cy="72182"/>
          </a:xfrm>
          <a:prstGeom prst="rect">
            <a:avLst/>
          </a:prstGeom>
          <a:solidFill>
            <a:srgbClr val="3EDAD8"/>
          </a:solidFill>
        </p:spPr>
        <p:txBody>
          <a:bodyPr/>
          <a:lstStyle/>
          <a:p>
            <a:endParaRPr lang="en-US"/>
          </a:p>
        </p:txBody>
      </p:sp>
      <p:grpSp>
        <p:nvGrpSpPr>
          <p:cNvPr id="35" name="Group 35"/>
          <p:cNvGrpSpPr/>
          <p:nvPr/>
        </p:nvGrpSpPr>
        <p:grpSpPr>
          <a:xfrm rot="-10800000">
            <a:off x="7596183" y="8571697"/>
            <a:ext cx="191796" cy="860276"/>
            <a:chOff x="0" y="0"/>
            <a:chExt cx="255728" cy="1147035"/>
          </a:xfrm>
        </p:grpSpPr>
        <p:sp>
          <p:nvSpPr>
            <p:cNvPr id="36" name="AutoShape 36"/>
            <p:cNvSpPr/>
            <p:nvPr/>
          </p:nvSpPr>
          <p:spPr>
            <a:xfrm>
              <a:off x="90504" y="0"/>
              <a:ext cx="74720" cy="1019171"/>
            </a:xfrm>
            <a:prstGeom prst="rect">
              <a:avLst/>
            </a:prstGeom>
            <a:solidFill>
              <a:srgbClr val="3EDAD8"/>
            </a:solidFill>
          </p:spPr>
          <p:txBody>
            <a:bodyPr/>
            <a:lstStyle/>
            <a:p>
              <a:endParaRPr lang="en-US"/>
            </a:p>
          </p:txBody>
        </p:sp>
        <p:pic>
          <p:nvPicPr>
            <p:cNvPr id="37"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38" name="Group 38"/>
          <p:cNvGrpSpPr/>
          <p:nvPr/>
        </p:nvGrpSpPr>
        <p:grpSpPr>
          <a:xfrm rot="-10800000">
            <a:off x="13241587" y="8626305"/>
            <a:ext cx="191796" cy="860276"/>
            <a:chOff x="0" y="0"/>
            <a:chExt cx="255728" cy="1147035"/>
          </a:xfrm>
        </p:grpSpPr>
        <p:sp>
          <p:nvSpPr>
            <p:cNvPr id="39" name="AutoShape 39"/>
            <p:cNvSpPr/>
            <p:nvPr/>
          </p:nvSpPr>
          <p:spPr>
            <a:xfrm>
              <a:off x="90504" y="0"/>
              <a:ext cx="74720" cy="1019171"/>
            </a:xfrm>
            <a:prstGeom prst="rect">
              <a:avLst/>
            </a:prstGeom>
            <a:solidFill>
              <a:srgbClr val="3EDAD8"/>
            </a:solidFill>
          </p:spPr>
          <p:txBody>
            <a:bodyPr/>
            <a:lstStyle/>
            <a:p>
              <a:endParaRPr lang="en-US"/>
            </a:p>
          </p:txBody>
        </p:sp>
        <p:pic>
          <p:nvPicPr>
            <p:cNvPr id="40" name="Picture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12999880" y="1328983"/>
            <a:ext cx="191796" cy="860276"/>
            <a:chOff x="0" y="0"/>
            <a:chExt cx="255728" cy="1147035"/>
          </a:xfrm>
        </p:grpSpPr>
        <p:sp>
          <p:nvSpPr>
            <p:cNvPr id="3" name="AutoShape 3"/>
            <p:cNvSpPr/>
            <p:nvPr/>
          </p:nvSpPr>
          <p:spPr>
            <a:xfrm>
              <a:off x="90504" y="0"/>
              <a:ext cx="74720" cy="1019171"/>
            </a:xfrm>
            <a:prstGeom prst="rect">
              <a:avLst/>
            </a:prstGeom>
            <a:solidFill>
              <a:srgbClr val="3EDAD8"/>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4538107" y="2233363"/>
            <a:ext cx="3795438" cy="189771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634466" y="1337425"/>
            <a:ext cx="3678895" cy="3678895"/>
          </a:xfrm>
          <a:prstGeom prst="rect">
            <a:avLst/>
          </a:prstGeom>
        </p:spPr>
      </p:pic>
      <p:grpSp>
        <p:nvGrpSpPr>
          <p:cNvPr id="7" name="Group 7"/>
          <p:cNvGrpSpPr/>
          <p:nvPr/>
        </p:nvGrpSpPr>
        <p:grpSpPr>
          <a:xfrm>
            <a:off x="4394969" y="5024475"/>
            <a:ext cx="191796" cy="860276"/>
            <a:chOff x="0" y="0"/>
            <a:chExt cx="255728" cy="1147035"/>
          </a:xfrm>
        </p:grpSpPr>
        <p:sp>
          <p:nvSpPr>
            <p:cNvPr id="8" name="AutoShape 8"/>
            <p:cNvSpPr/>
            <p:nvPr/>
          </p:nvSpPr>
          <p:spPr>
            <a:xfrm>
              <a:off x="90504" y="0"/>
              <a:ext cx="74720" cy="1019171"/>
            </a:xfrm>
            <a:prstGeom prst="rect">
              <a:avLst/>
            </a:prstGeom>
            <a:solidFill>
              <a:srgbClr val="3EDAD8"/>
            </a:solidFill>
          </p:spPr>
          <p:txBody>
            <a:bodyPr/>
            <a:lstStyle/>
            <a:p>
              <a:endParaRPr lang="en-US"/>
            </a:p>
          </p:txBody>
        </p:sp>
        <p:pic>
          <p:nvPicPr>
            <p:cNvPr id="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10" name="Group 10"/>
          <p:cNvGrpSpPr/>
          <p:nvPr/>
        </p:nvGrpSpPr>
        <p:grpSpPr>
          <a:xfrm>
            <a:off x="511462" y="5016633"/>
            <a:ext cx="4065777" cy="4114800"/>
            <a:chOff x="0" y="0"/>
            <a:chExt cx="5421037" cy="5486400"/>
          </a:xfrm>
        </p:grpSpPr>
        <p:pic>
          <p:nvPicPr>
            <p:cNvPr id="1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371600" y="1371600"/>
              <a:ext cx="5486400" cy="27432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800000">
              <a:off x="103103" y="91966"/>
              <a:ext cx="5317934" cy="5317934"/>
            </a:xfrm>
            <a:prstGeom prst="rect">
              <a:avLst/>
            </a:prstGeom>
          </p:spPr>
        </p:pic>
      </p:grpSp>
      <p:sp>
        <p:nvSpPr>
          <p:cNvPr id="13" name="AutoShape 13"/>
          <p:cNvSpPr/>
          <p:nvPr/>
        </p:nvSpPr>
        <p:spPr>
          <a:xfrm>
            <a:off x="2544351" y="9066982"/>
            <a:ext cx="15909627" cy="64452"/>
          </a:xfrm>
          <a:prstGeom prst="rect">
            <a:avLst/>
          </a:prstGeom>
          <a:solidFill>
            <a:srgbClr val="3EDAD8"/>
          </a:solidFill>
        </p:spPr>
        <p:txBody>
          <a:bodyPr/>
          <a:lstStyle/>
          <a:p>
            <a:endParaRPr lang="en-US"/>
          </a:p>
        </p:txBody>
      </p:sp>
      <p:sp>
        <p:nvSpPr>
          <p:cNvPr id="14" name="AutoShape 14"/>
          <p:cNvSpPr/>
          <p:nvPr/>
        </p:nvSpPr>
        <p:spPr>
          <a:xfrm>
            <a:off x="2497396" y="5016633"/>
            <a:ext cx="13012180" cy="53990"/>
          </a:xfrm>
          <a:prstGeom prst="rect">
            <a:avLst/>
          </a:prstGeom>
          <a:solidFill>
            <a:srgbClr val="3EDAD8"/>
          </a:solidFill>
        </p:spPr>
        <p:txBody>
          <a:bodyPr/>
          <a:lstStyle/>
          <a:p>
            <a:endParaRPr lang="en-US"/>
          </a:p>
        </p:txBody>
      </p:sp>
      <p:sp>
        <p:nvSpPr>
          <p:cNvPr id="15" name="TextBox 15"/>
          <p:cNvSpPr txBox="1"/>
          <p:nvPr/>
        </p:nvSpPr>
        <p:spPr>
          <a:xfrm>
            <a:off x="1248007" y="2118331"/>
            <a:ext cx="3204411"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2005</a:t>
            </a:r>
          </a:p>
        </p:txBody>
      </p:sp>
      <p:sp>
        <p:nvSpPr>
          <p:cNvPr id="16" name="TextBox 16"/>
          <p:cNvSpPr txBox="1"/>
          <p:nvPr/>
        </p:nvSpPr>
        <p:spPr>
          <a:xfrm>
            <a:off x="1248007" y="2813656"/>
            <a:ext cx="3338758" cy="1269578"/>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Funded development of</a:t>
            </a:r>
          </a:p>
          <a:p>
            <a:pPr algn="ctr">
              <a:lnSpc>
                <a:spcPts val="3300"/>
              </a:lnSpc>
            </a:pPr>
            <a:r>
              <a:rPr lang="en-US" sz="2200" spc="109" dirty="0">
                <a:solidFill>
                  <a:srgbClr val="FFFFFF"/>
                </a:solidFill>
                <a:latin typeface="Arial" pitchFamily="34" charset="0"/>
              </a:rPr>
              <a:t>  initial prototype for QuizShare.com.</a:t>
            </a:r>
          </a:p>
        </p:txBody>
      </p:sp>
      <p:sp>
        <p:nvSpPr>
          <p:cNvPr id="17" name="TextBox 17"/>
          <p:cNvSpPr txBox="1"/>
          <p:nvPr/>
        </p:nvSpPr>
        <p:spPr>
          <a:xfrm>
            <a:off x="5630614" y="2070706"/>
            <a:ext cx="3103533"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2006</a:t>
            </a:r>
          </a:p>
        </p:txBody>
      </p:sp>
      <p:sp>
        <p:nvSpPr>
          <p:cNvPr id="18" name="TextBox 18"/>
          <p:cNvSpPr txBox="1"/>
          <p:nvPr/>
        </p:nvSpPr>
        <p:spPr>
          <a:xfrm>
            <a:off x="5208086" y="2813656"/>
            <a:ext cx="5021572" cy="1692771"/>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Overhaul and features upgrades added to SurveyShare.com.</a:t>
            </a:r>
          </a:p>
          <a:p>
            <a:pPr marL="474980" lvl="1" indent="-237490">
              <a:lnSpc>
                <a:spcPts val="3300"/>
              </a:lnSpc>
              <a:buFont typeface="Arial"/>
              <a:buChar char="•"/>
            </a:pPr>
            <a:r>
              <a:rPr lang="en-US" sz="2200" spc="109" dirty="0">
                <a:solidFill>
                  <a:srgbClr val="FFFFFF"/>
                </a:solidFill>
                <a:latin typeface="Arial" pitchFamily="34" charset="0"/>
              </a:rPr>
              <a:t>Initial pilot of </a:t>
            </a:r>
            <a:r>
              <a:rPr lang="en-US" sz="2200" spc="109" dirty="0" err="1">
                <a:solidFill>
                  <a:srgbClr val="FFFFFF"/>
                </a:solidFill>
                <a:latin typeface="Arial" pitchFamily="34" charset="0"/>
              </a:rPr>
              <a:t>wikibooks</a:t>
            </a:r>
            <a:r>
              <a:rPr lang="en-US" sz="2200" spc="109" dirty="0">
                <a:solidFill>
                  <a:srgbClr val="FFFFFF"/>
                </a:solidFill>
                <a:latin typeface="Arial" pitchFamily="34" charset="0"/>
              </a:rPr>
              <a:t> (IU &amp; University of Houston).</a:t>
            </a:r>
          </a:p>
        </p:txBody>
      </p:sp>
      <p:sp>
        <p:nvSpPr>
          <p:cNvPr id="19" name="TextBox 19"/>
          <p:cNvSpPr txBox="1"/>
          <p:nvPr/>
        </p:nvSpPr>
        <p:spPr>
          <a:xfrm>
            <a:off x="11455622" y="2118331"/>
            <a:ext cx="328031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2007</a:t>
            </a:r>
          </a:p>
        </p:txBody>
      </p:sp>
      <p:sp>
        <p:nvSpPr>
          <p:cNvPr id="20" name="TextBox 20"/>
          <p:cNvSpPr txBox="1"/>
          <p:nvPr/>
        </p:nvSpPr>
        <p:spPr>
          <a:xfrm>
            <a:off x="10229658" y="2718406"/>
            <a:ext cx="6772058" cy="2074350"/>
          </a:xfrm>
          <a:prstGeom prst="rect">
            <a:avLst/>
          </a:prstGeom>
        </p:spPr>
        <p:txBody>
          <a:bodyPr wrap="square"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Coordinated cross-institutional &amp; cross-cultural </a:t>
            </a:r>
            <a:r>
              <a:rPr lang="en-US" sz="2200" spc="109" dirty="0" err="1">
                <a:solidFill>
                  <a:srgbClr val="FFFFFF"/>
                </a:solidFill>
                <a:latin typeface="Arial" pitchFamily="34" charset="0"/>
              </a:rPr>
              <a:t>wikibook</a:t>
            </a:r>
            <a:r>
              <a:rPr lang="en-US" sz="2200" spc="109" dirty="0">
                <a:solidFill>
                  <a:srgbClr val="FFFFFF"/>
                </a:solidFill>
                <a:latin typeface="Arial" pitchFamily="34" charset="0"/>
              </a:rPr>
              <a:t> projects (</a:t>
            </a:r>
            <a:r>
              <a:rPr lang="en-US" sz="2200" spc="109" dirty="0" err="1">
                <a:solidFill>
                  <a:srgbClr val="FFFFFF"/>
                </a:solidFill>
                <a:latin typeface="Arial" pitchFamily="34" charset="0"/>
              </a:rPr>
              <a:t>China,Malaysia</a:t>
            </a:r>
            <a:r>
              <a:rPr lang="en-US" sz="2200" spc="109" dirty="0">
                <a:solidFill>
                  <a:srgbClr val="FFFFFF"/>
                </a:solidFill>
                <a:latin typeface="Arial" pitchFamily="34" charset="0"/>
              </a:rPr>
              <a:t>, Taiwan, IU, U of Houston, &amp; Indiana State U).</a:t>
            </a:r>
          </a:p>
          <a:p>
            <a:pPr marL="474980" lvl="1" indent="-237490">
              <a:lnSpc>
                <a:spcPts val="3300"/>
              </a:lnSpc>
              <a:buFont typeface="Arial"/>
              <a:buChar char="•"/>
            </a:pPr>
            <a:r>
              <a:rPr lang="en-US" sz="2200" spc="109" dirty="0">
                <a:solidFill>
                  <a:srgbClr val="FFFFFF"/>
                </a:solidFill>
                <a:latin typeface="Arial" pitchFamily="34" charset="0"/>
              </a:rPr>
              <a:t>Expanded Web Integration Continuum Model to 12 Levels.</a:t>
            </a:r>
          </a:p>
        </p:txBody>
      </p:sp>
      <p:sp>
        <p:nvSpPr>
          <p:cNvPr id="21" name="TextBox 21"/>
          <p:cNvSpPr txBox="1"/>
          <p:nvPr/>
        </p:nvSpPr>
        <p:spPr>
          <a:xfrm>
            <a:off x="2878937" y="5786989"/>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2008</a:t>
            </a:r>
          </a:p>
        </p:txBody>
      </p:sp>
      <p:sp>
        <p:nvSpPr>
          <p:cNvPr id="22" name="TextBox 22"/>
          <p:cNvSpPr txBox="1"/>
          <p:nvPr/>
        </p:nvSpPr>
        <p:spPr>
          <a:xfrm>
            <a:off x="1828800" y="6566564"/>
            <a:ext cx="4706447" cy="2539157"/>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Developed R2D2 Model (Read, Reflect, Display, and Do).</a:t>
            </a:r>
          </a:p>
          <a:p>
            <a:pPr marL="474980" lvl="1" indent="-237490">
              <a:lnSpc>
                <a:spcPts val="3300"/>
              </a:lnSpc>
              <a:buFont typeface="Arial"/>
              <a:buChar char="•"/>
            </a:pPr>
            <a:r>
              <a:rPr lang="en-US" sz="2200" spc="109" dirty="0">
                <a:solidFill>
                  <a:srgbClr val="FFFFFF"/>
                </a:solidFill>
                <a:latin typeface="Arial" pitchFamily="34" charset="0"/>
              </a:rPr>
              <a:t>Produced 8-pack of learning theory video lectures (open access; used globally).</a:t>
            </a:r>
          </a:p>
        </p:txBody>
      </p:sp>
      <p:sp>
        <p:nvSpPr>
          <p:cNvPr id="23" name="TextBox 23"/>
          <p:cNvSpPr txBox="1"/>
          <p:nvPr/>
        </p:nvSpPr>
        <p:spPr>
          <a:xfrm>
            <a:off x="8656177" y="7649337"/>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2009</a:t>
            </a:r>
          </a:p>
        </p:txBody>
      </p:sp>
      <p:sp>
        <p:nvSpPr>
          <p:cNvPr id="24" name="TextBox 24"/>
          <p:cNvSpPr txBox="1"/>
          <p:nvPr/>
        </p:nvSpPr>
        <p:spPr>
          <a:xfrm>
            <a:off x="6643516" y="5086350"/>
            <a:ext cx="10249931" cy="2539157"/>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Featured several times in video series on online and blended learning, for Distance Ed Report, Magna Publications, Madison, WI.</a:t>
            </a:r>
          </a:p>
          <a:p>
            <a:pPr marL="474979" lvl="1" indent="-237490">
              <a:lnSpc>
                <a:spcPts val="3299"/>
              </a:lnSpc>
              <a:buFont typeface="Arial"/>
              <a:buChar char="•"/>
            </a:pPr>
            <a:r>
              <a:rPr lang="en-US" sz="2200" spc="109" dirty="0">
                <a:solidFill>
                  <a:srgbClr val="FFFFFF"/>
                </a:solidFill>
                <a:latin typeface="Arial" pitchFamily="34" charset="0"/>
              </a:rPr>
              <a:t>Featured several times in </a:t>
            </a:r>
            <a:r>
              <a:rPr lang="en-US" sz="2200" spc="109" dirty="0" err="1">
                <a:solidFill>
                  <a:srgbClr val="FFFFFF"/>
                </a:solidFill>
                <a:latin typeface="Arial" pitchFamily="34" charset="0"/>
              </a:rPr>
              <a:t>Starlink</a:t>
            </a:r>
            <a:r>
              <a:rPr lang="en-US" sz="2200" spc="109" dirty="0">
                <a:solidFill>
                  <a:srgbClr val="FFFFFF"/>
                </a:solidFill>
                <a:latin typeface="Arial" pitchFamily="34" charset="0"/>
              </a:rPr>
              <a:t> video series on blended/online learning and the Web 2.0, Dallas, TX (October 2008-January 2010). </a:t>
            </a:r>
          </a:p>
          <a:p>
            <a:pPr marL="474980" lvl="1" indent="-237490">
              <a:lnSpc>
                <a:spcPts val="3300"/>
              </a:lnSpc>
              <a:buFont typeface="Arial"/>
              <a:buChar char="•"/>
            </a:pPr>
            <a:r>
              <a:rPr lang="en-US" sz="2200" spc="109" dirty="0">
                <a:solidFill>
                  <a:srgbClr val="FFFFFF"/>
                </a:solidFill>
                <a:latin typeface="Arial" pitchFamily="34" charset="0"/>
              </a:rPr>
              <a:t>Published: The World is Open: How Web Technology is Revolutionizing Education, Jossey-Bass/Wiley.</a:t>
            </a:r>
          </a:p>
        </p:txBody>
      </p:sp>
      <p:grpSp>
        <p:nvGrpSpPr>
          <p:cNvPr id="25" name="Group 25"/>
          <p:cNvGrpSpPr/>
          <p:nvPr/>
        </p:nvGrpSpPr>
        <p:grpSpPr>
          <a:xfrm>
            <a:off x="2807492" y="1305680"/>
            <a:ext cx="191796" cy="860276"/>
            <a:chOff x="0" y="0"/>
            <a:chExt cx="255728" cy="1147035"/>
          </a:xfrm>
        </p:grpSpPr>
        <p:sp>
          <p:nvSpPr>
            <p:cNvPr id="26" name="AutoShape 26"/>
            <p:cNvSpPr/>
            <p:nvPr/>
          </p:nvSpPr>
          <p:spPr>
            <a:xfrm>
              <a:off x="90504" y="0"/>
              <a:ext cx="74720" cy="1019171"/>
            </a:xfrm>
            <a:prstGeom prst="rect">
              <a:avLst/>
            </a:prstGeom>
            <a:solidFill>
              <a:srgbClr val="3EDAD8"/>
            </a:solidFill>
          </p:spPr>
          <p:txBody>
            <a:bodyPr/>
            <a:lstStyle/>
            <a:p>
              <a:endParaRPr lang="en-US"/>
            </a:p>
          </p:txBody>
        </p:sp>
        <p:pic>
          <p:nvPicPr>
            <p:cNvPr id="27"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28" name="Group 28"/>
          <p:cNvGrpSpPr/>
          <p:nvPr/>
        </p:nvGrpSpPr>
        <p:grpSpPr>
          <a:xfrm>
            <a:off x="7132949" y="1305680"/>
            <a:ext cx="191796" cy="860276"/>
            <a:chOff x="0" y="0"/>
            <a:chExt cx="255728" cy="1147035"/>
          </a:xfrm>
        </p:grpSpPr>
        <p:sp>
          <p:nvSpPr>
            <p:cNvPr id="29" name="AutoShape 29"/>
            <p:cNvSpPr/>
            <p:nvPr/>
          </p:nvSpPr>
          <p:spPr>
            <a:xfrm>
              <a:off x="90504" y="0"/>
              <a:ext cx="74720" cy="1019171"/>
            </a:xfrm>
            <a:prstGeom prst="rect">
              <a:avLst/>
            </a:prstGeom>
            <a:solidFill>
              <a:srgbClr val="3EDAD8"/>
            </a:solidFill>
          </p:spPr>
          <p:txBody>
            <a:bodyPr/>
            <a:lstStyle/>
            <a:p>
              <a:endParaRPr lang="en-US"/>
            </a:p>
          </p:txBody>
        </p:sp>
        <p:pic>
          <p:nvPicPr>
            <p:cNvPr id="30"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31" name="AutoShape 31"/>
          <p:cNvSpPr/>
          <p:nvPr/>
        </p:nvSpPr>
        <p:spPr>
          <a:xfrm>
            <a:off x="0" y="1284503"/>
            <a:ext cx="15495251" cy="67325"/>
          </a:xfrm>
          <a:prstGeom prst="rect">
            <a:avLst/>
          </a:prstGeom>
          <a:solidFill>
            <a:srgbClr val="3EDAD8"/>
          </a:solidFill>
        </p:spPr>
        <p:txBody>
          <a:bodyPr/>
          <a:lstStyle/>
          <a:p>
            <a:endParaRPr lang="en-US"/>
          </a:p>
        </p:txBody>
      </p:sp>
      <p:sp>
        <p:nvSpPr>
          <p:cNvPr id="32" name="TextBox 32"/>
          <p:cNvSpPr txBox="1"/>
          <p:nvPr/>
        </p:nvSpPr>
        <p:spPr>
          <a:xfrm>
            <a:off x="2707391" y="445770"/>
            <a:ext cx="12246346" cy="602729"/>
          </a:xfrm>
          <a:prstGeom prst="rect">
            <a:avLst/>
          </a:prstGeom>
        </p:spPr>
        <p:txBody>
          <a:bodyPr lIns="0" tIns="0" rIns="0" bIns="0" rtlCol="0" anchor="t">
            <a:spAutoFit/>
          </a:bodyPr>
          <a:lstStyle/>
          <a:p>
            <a:pPr algn="ctr">
              <a:lnSpc>
                <a:spcPts val="4680"/>
              </a:lnSpc>
            </a:pPr>
            <a:r>
              <a:rPr lang="en-US" sz="3600" spc="107" dirty="0">
                <a:solidFill>
                  <a:srgbClr val="FFFFFF"/>
                </a:solidFill>
                <a:latin typeface="Arial Rounded MT Bold" pitchFamily="34" charset="0"/>
              </a:rPr>
              <a:t>Curtis J. Bonk: Tech Innovations</a:t>
            </a:r>
          </a:p>
        </p:txBody>
      </p:sp>
      <p:grpSp>
        <p:nvGrpSpPr>
          <p:cNvPr id="33" name="Group 33"/>
          <p:cNvGrpSpPr/>
          <p:nvPr/>
        </p:nvGrpSpPr>
        <p:grpSpPr>
          <a:xfrm rot="-10800000">
            <a:off x="10133760" y="8277987"/>
            <a:ext cx="191796" cy="860276"/>
            <a:chOff x="0" y="0"/>
            <a:chExt cx="255728" cy="1147035"/>
          </a:xfrm>
        </p:grpSpPr>
        <p:sp>
          <p:nvSpPr>
            <p:cNvPr id="34" name="AutoShape 34"/>
            <p:cNvSpPr/>
            <p:nvPr/>
          </p:nvSpPr>
          <p:spPr>
            <a:xfrm>
              <a:off x="90504" y="0"/>
              <a:ext cx="74720" cy="1019171"/>
            </a:xfrm>
            <a:prstGeom prst="rect">
              <a:avLst/>
            </a:prstGeom>
            <a:solidFill>
              <a:srgbClr val="3EDAD8"/>
            </a:solidFill>
          </p:spPr>
          <p:txBody>
            <a:bodyPr/>
            <a:lstStyle/>
            <a:p>
              <a:endParaRPr lang="en-US"/>
            </a:p>
          </p:txBody>
        </p:sp>
        <p:pic>
          <p:nvPicPr>
            <p:cNvPr id="35" name="Picture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10108790" y="1173310"/>
            <a:ext cx="191796" cy="860276"/>
            <a:chOff x="0" y="0"/>
            <a:chExt cx="255728" cy="1147035"/>
          </a:xfrm>
        </p:grpSpPr>
        <p:sp>
          <p:nvSpPr>
            <p:cNvPr id="3" name="AutoShape 3"/>
            <p:cNvSpPr/>
            <p:nvPr/>
          </p:nvSpPr>
          <p:spPr>
            <a:xfrm>
              <a:off x="90504" y="0"/>
              <a:ext cx="74720" cy="1019171"/>
            </a:xfrm>
            <a:prstGeom prst="rect">
              <a:avLst/>
            </a:prstGeom>
            <a:solidFill>
              <a:srgbClr val="3EDAD8"/>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4765360" y="2227407"/>
            <a:ext cx="4216386" cy="210819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761496" y="1232102"/>
            <a:ext cx="4086917" cy="4086917"/>
          </a:xfrm>
          <a:prstGeom prst="rect">
            <a:avLst/>
          </a:prstGeom>
        </p:spPr>
      </p:pic>
      <p:grpSp>
        <p:nvGrpSpPr>
          <p:cNvPr id="7" name="Group 7"/>
          <p:cNvGrpSpPr/>
          <p:nvPr/>
        </p:nvGrpSpPr>
        <p:grpSpPr>
          <a:xfrm>
            <a:off x="13991885" y="1194487"/>
            <a:ext cx="191796" cy="860276"/>
            <a:chOff x="0" y="0"/>
            <a:chExt cx="255728" cy="1147035"/>
          </a:xfrm>
        </p:grpSpPr>
        <p:sp>
          <p:nvSpPr>
            <p:cNvPr id="8" name="AutoShape 8"/>
            <p:cNvSpPr/>
            <p:nvPr/>
          </p:nvSpPr>
          <p:spPr>
            <a:xfrm>
              <a:off x="90504" y="0"/>
              <a:ext cx="74720" cy="1019171"/>
            </a:xfrm>
            <a:prstGeom prst="rect">
              <a:avLst/>
            </a:prstGeom>
            <a:solidFill>
              <a:srgbClr val="3EDAD8"/>
            </a:solidFill>
          </p:spPr>
          <p:txBody>
            <a:bodyPr/>
            <a:lstStyle/>
            <a:p>
              <a:endParaRPr lang="en-US"/>
            </a:p>
          </p:txBody>
        </p:sp>
        <p:pic>
          <p:nvPicPr>
            <p:cNvPr id="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811706" y="6312187"/>
            <a:ext cx="3927496" cy="196374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800000">
            <a:off x="243976" y="5396148"/>
            <a:ext cx="3806898" cy="3806898"/>
          </a:xfrm>
          <a:prstGeom prst="rect">
            <a:avLst/>
          </a:prstGeom>
        </p:spPr>
      </p:pic>
      <p:grpSp>
        <p:nvGrpSpPr>
          <p:cNvPr id="12" name="Group 12"/>
          <p:cNvGrpSpPr/>
          <p:nvPr/>
        </p:nvGrpSpPr>
        <p:grpSpPr>
          <a:xfrm>
            <a:off x="3317053" y="5333108"/>
            <a:ext cx="191796" cy="860276"/>
            <a:chOff x="0" y="0"/>
            <a:chExt cx="255728" cy="1147035"/>
          </a:xfrm>
        </p:grpSpPr>
        <p:sp>
          <p:nvSpPr>
            <p:cNvPr id="13" name="AutoShape 13"/>
            <p:cNvSpPr/>
            <p:nvPr/>
          </p:nvSpPr>
          <p:spPr>
            <a:xfrm>
              <a:off x="90504" y="0"/>
              <a:ext cx="74720" cy="1019171"/>
            </a:xfrm>
            <a:prstGeom prst="rect">
              <a:avLst/>
            </a:prstGeom>
            <a:solidFill>
              <a:srgbClr val="3EDAD8"/>
            </a:solidFill>
          </p:spPr>
          <p:txBody>
            <a:bodyPr/>
            <a:lstStyle/>
            <a:p>
              <a:endParaRPr lang="en-US"/>
            </a:p>
          </p:txBody>
        </p:sp>
        <p:pic>
          <p:nvPicPr>
            <p:cNvPr id="1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15" name="AutoShape 15"/>
          <p:cNvSpPr/>
          <p:nvPr/>
        </p:nvSpPr>
        <p:spPr>
          <a:xfrm>
            <a:off x="2124496" y="9202883"/>
            <a:ext cx="16163504" cy="54629"/>
          </a:xfrm>
          <a:prstGeom prst="rect">
            <a:avLst/>
          </a:prstGeom>
          <a:solidFill>
            <a:srgbClr val="3EDAD8"/>
          </a:solidFill>
        </p:spPr>
        <p:txBody>
          <a:bodyPr/>
          <a:lstStyle/>
          <a:p>
            <a:endParaRPr lang="en-US"/>
          </a:p>
        </p:txBody>
      </p:sp>
      <p:sp>
        <p:nvSpPr>
          <p:cNvPr id="16" name="TextBox 16"/>
          <p:cNvSpPr txBox="1"/>
          <p:nvPr/>
        </p:nvSpPr>
        <p:spPr>
          <a:xfrm>
            <a:off x="926686" y="1976436"/>
            <a:ext cx="3204411"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2010</a:t>
            </a:r>
          </a:p>
        </p:txBody>
      </p:sp>
      <p:sp>
        <p:nvSpPr>
          <p:cNvPr id="17" name="TextBox 17"/>
          <p:cNvSpPr txBox="1"/>
          <p:nvPr/>
        </p:nvSpPr>
        <p:spPr>
          <a:xfrm>
            <a:off x="170168" y="2671761"/>
            <a:ext cx="4095275" cy="2497543"/>
          </a:xfrm>
          <a:prstGeom prst="rect">
            <a:avLst/>
          </a:prstGeom>
        </p:spPr>
        <p:txBody>
          <a:bodyPr wrap="square" lIns="0" tIns="0" rIns="0" bIns="0" rtlCol="0" anchor="t">
            <a:spAutoFit/>
          </a:bodyPr>
          <a:lstStyle/>
          <a:p>
            <a:pPr algn="ctr">
              <a:lnSpc>
                <a:spcPts val="3299"/>
              </a:lnSpc>
            </a:pPr>
            <a:r>
              <a:rPr lang="en-US" sz="2200" spc="109" dirty="0">
                <a:solidFill>
                  <a:srgbClr val="FFFFFF"/>
                </a:solidFill>
                <a:latin typeface="Arial" pitchFamily="34" charset="0"/>
              </a:rPr>
              <a:t>Produced 27 free online</a:t>
            </a:r>
          </a:p>
          <a:p>
            <a:pPr algn="ctr">
              <a:lnSpc>
                <a:spcPts val="3299"/>
              </a:lnSpc>
            </a:pPr>
            <a:r>
              <a:rPr lang="en-US" sz="2200" spc="109" dirty="0">
                <a:solidFill>
                  <a:srgbClr val="FFFFFF"/>
                </a:solidFill>
                <a:latin typeface="Arial" pitchFamily="34" charset="0"/>
              </a:rPr>
              <a:t>teaching training videos for IU (over 165,000 downloads): Video Primers in an Online</a:t>
            </a:r>
          </a:p>
          <a:p>
            <a:pPr algn="ctr">
              <a:lnSpc>
                <a:spcPts val="3300"/>
              </a:lnSpc>
            </a:pPr>
            <a:r>
              <a:rPr lang="en-US" sz="2200" spc="109" dirty="0">
                <a:solidFill>
                  <a:srgbClr val="FFFFFF"/>
                </a:solidFill>
                <a:latin typeface="Arial" pitchFamily="34" charset="0"/>
              </a:rPr>
              <a:t>Repository for e-</a:t>
            </a:r>
            <a:r>
              <a:rPr lang="en-US" sz="2200" spc="109" dirty="0" err="1">
                <a:solidFill>
                  <a:srgbClr val="FFFFFF"/>
                </a:solidFill>
                <a:latin typeface="Arial" pitchFamily="34" charset="0"/>
              </a:rPr>
              <a:t>Tchg</a:t>
            </a:r>
            <a:r>
              <a:rPr lang="en-US" sz="2200" spc="109" dirty="0">
                <a:solidFill>
                  <a:srgbClr val="FFFFFF"/>
                </a:solidFill>
                <a:latin typeface="Arial" pitchFamily="34" charset="0"/>
              </a:rPr>
              <a:t> &amp; </a:t>
            </a:r>
            <a:r>
              <a:rPr lang="en-US" sz="2200" spc="109" dirty="0" err="1">
                <a:solidFill>
                  <a:srgbClr val="FFFFFF"/>
                </a:solidFill>
                <a:latin typeface="Arial" pitchFamily="34" charset="0"/>
              </a:rPr>
              <a:t>Lrng</a:t>
            </a:r>
            <a:r>
              <a:rPr lang="en-US" sz="2200" spc="109" dirty="0">
                <a:solidFill>
                  <a:srgbClr val="FFFFFF"/>
                </a:solidFill>
                <a:latin typeface="Arial" pitchFamily="34" charset="0"/>
              </a:rPr>
              <a:t> (V-PORTAL).</a:t>
            </a:r>
          </a:p>
        </p:txBody>
      </p:sp>
      <p:sp>
        <p:nvSpPr>
          <p:cNvPr id="18" name="TextBox 18"/>
          <p:cNvSpPr txBox="1"/>
          <p:nvPr/>
        </p:nvSpPr>
        <p:spPr>
          <a:xfrm>
            <a:off x="4704658" y="1976436"/>
            <a:ext cx="3103533"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2011</a:t>
            </a:r>
          </a:p>
        </p:txBody>
      </p:sp>
      <p:sp>
        <p:nvSpPr>
          <p:cNvPr id="19" name="TextBox 19"/>
          <p:cNvSpPr txBox="1"/>
          <p:nvPr/>
        </p:nvSpPr>
        <p:spPr>
          <a:xfrm>
            <a:off x="4472157" y="2671761"/>
            <a:ext cx="3678933" cy="2115964"/>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Coined the term</a:t>
            </a:r>
          </a:p>
          <a:p>
            <a:pPr algn="ctr">
              <a:lnSpc>
                <a:spcPts val="3299"/>
              </a:lnSpc>
            </a:pPr>
            <a:r>
              <a:rPr lang="en-US" sz="2200" spc="109" dirty="0">
                <a:solidFill>
                  <a:srgbClr val="FFFFFF"/>
                </a:solidFill>
                <a:latin typeface="Arial" pitchFamily="34" charset="0"/>
              </a:rPr>
              <a:t>“extreme learning” and </a:t>
            </a:r>
            <a:r>
              <a:rPr lang="en-US" sz="2200" spc="109">
                <a:solidFill>
                  <a:srgbClr val="FFFFFF"/>
                </a:solidFill>
                <a:latin typeface="Arial" pitchFamily="34" charset="0"/>
              </a:rPr>
              <a:t>led a </a:t>
            </a:r>
            <a:r>
              <a:rPr lang="en-US" sz="2200" spc="109" dirty="0">
                <a:solidFill>
                  <a:srgbClr val="FFFFFF"/>
                </a:solidFill>
                <a:latin typeface="Arial" pitchFamily="34" charset="0"/>
              </a:rPr>
              <a:t>research team of over 20 people to conduct</a:t>
            </a:r>
          </a:p>
          <a:p>
            <a:pPr algn="ctr">
              <a:lnSpc>
                <a:spcPts val="3300"/>
              </a:lnSpc>
            </a:pPr>
            <a:r>
              <a:rPr lang="en-US" sz="2200" spc="109" dirty="0">
                <a:solidFill>
                  <a:srgbClr val="FFFFFF"/>
                </a:solidFill>
                <a:latin typeface="Arial" pitchFamily="34" charset="0"/>
              </a:rPr>
              <a:t>research on it.</a:t>
            </a:r>
          </a:p>
        </p:txBody>
      </p:sp>
      <p:sp>
        <p:nvSpPr>
          <p:cNvPr id="20" name="TextBox 20"/>
          <p:cNvSpPr txBox="1"/>
          <p:nvPr/>
        </p:nvSpPr>
        <p:spPr>
          <a:xfrm>
            <a:off x="8482630" y="1976436"/>
            <a:ext cx="328031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2012</a:t>
            </a:r>
          </a:p>
        </p:txBody>
      </p:sp>
      <p:sp>
        <p:nvSpPr>
          <p:cNvPr id="21" name="TextBox 21"/>
          <p:cNvSpPr txBox="1"/>
          <p:nvPr/>
        </p:nvSpPr>
        <p:spPr>
          <a:xfrm>
            <a:off x="7985673" y="2736531"/>
            <a:ext cx="4274225" cy="2497543"/>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Taught first MOOC at</a:t>
            </a:r>
          </a:p>
          <a:p>
            <a:pPr algn="ctr">
              <a:lnSpc>
                <a:spcPts val="3299"/>
              </a:lnSpc>
            </a:pPr>
            <a:r>
              <a:rPr lang="en-US" sz="2200" spc="109" dirty="0">
                <a:solidFill>
                  <a:srgbClr val="FFFFFF"/>
                </a:solidFill>
                <a:latin typeface="Arial" pitchFamily="34" charset="0"/>
              </a:rPr>
              <a:t>IU and Blackboard, using </a:t>
            </a:r>
            <a:r>
              <a:rPr lang="en-US" sz="2200" spc="109" dirty="0" err="1">
                <a:solidFill>
                  <a:srgbClr val="FFFFFF"/>
                </a:solidFill>
                <a:latin typeface="Arial" pitchFamily="34" charset="0"/>
              </a:rPr>
              <a:t>CourseSites</a:t>
            </a:r>
            <a:r>
              <a:rPr lang="en-US" sz="2200" spc="109" dirty="0">
                <a:solidFill>
                  <a:srgbClr val="FFFFFF"/>
                </a:solidFill>
                <a:latin typeface="Arial" pitchFamily="34" charset="0"/>
              </a:rPr>
              <a:t>. Title: “Instructional Ideas and Tech Tools for Online Success.” (nearly 4,000 enrolled)</a:t>
            </a:r>
          </a:p>
        </p:txBody>
      </p:sp>
      <p:sp>
        <p:nvSpPr>
          <p:cNvPr id="22" name="TextBox 22"/>
          <p:cNvSpPr txBox="1"/>
          <p:nvPr/>
        </p:nvSpPr>
        <p:spPr>
          <a:xfrm>
            <a:off x="12393951" y="1976436"/>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2013</a:t>
            </a:r>
          </a:p>
        </p:txBody>
      </p:sp>
      <p:sp>
        <p:nvSpPr>
          <p:cNvPr id="23" name="TextBox 23"/>
          <p:cNvSpPr txBox="1"/>
          <p:nvPr/>
        </p:nvSpPr>
        <p:spPr>
          <a:xfrm>
            <a:off x="12393951" y="2736531"/>
            <a:ext cx="4256831" cy="2115964"/>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Pilot tested new tool</a:t>
            </a:r>
          </a:p>
          <a:p>
            <a:pPr algn="ctr">
              <a:lnSpc>
                <a:spcPts val="3299"/>
              </a:lnSpc>
            </a:pPr>
            <a:r>
              <a:rPr lang="en-US" sz="2200" spc="109" dirty="0">
                <a:solidFill>
                  <a:srgbClr val="FFFFFF"/>
                </a:solidFill>
                <a:latin typeface="Arial" pitchFamily="34" charset="0"/>
              </a:rPr>
              <a:t>at the E-Learn Preconference called </a:t>
            </a:r>
            <a:r>
              <a:rPr lang="en-US" sz="2200" spc="109" dirty="0" err="1">
                <a:solidFill>
                  <a:srgbClr val="FFFFFF"/>
                </a:solidFill>
                <a:latin typeface="Arial" pitchFamily="34" charset="0"/>
              </a:rPr>
              <a:t>Flipgrid</a:t>
            </a:r>
            <a:r>
              <a:rPr lang="en-US" sz="2200" spc="109" dirty="0">
                <a:solidFill>
                  <a:srgbClr val="FFFFFF"/>
                </a:solidFill>
                <a:latin typeface="Arial" pitchFamily="34" charset="0"/>
              </a:rPr>
              <a:t> (now owned by Microsoft and used</a:t>
            </a:r>
          </a:p>
          <a:p>
            <a:pPr algn="ctr">
              <a:lnSpc>
                <a:spcPts val="3300"/>
              </a:lnSpc>
            </a:pPr>
            <a:r>
              <a:rPr lang="en-US" sz="2200" spc="109" dirty="0">
                <a:solidFill>
                  <a:srgbClr val="FFFFFF"/>
                </a:solidFill>
                <a:latin typeface="Arial" pitchFamily="34" charset="0"/>
              </a:rPr>
              <a:t>by hundreds of millions).</a:t>
            </a:r>
          </a:p>
        </p:txBody>
      </p:sp>
      <p:sp>
        <p:nvSpPr>
          <p:cNvPr id="24" name="TextBox 24"/>
          <p:cNvSpPr txBox="1"/>
          <p:nvPr/>
        </p:nvSpPr>
        <p:spPr>
          <a:xfrm>
            <a:off x="1935368" y="6145759"/>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2014</a:t>
            </a:r>
          </a:p>
        </p:txBody>
      </p:sp>
      <p:sp>
        <p:nvSpPr>
          <p:cNvPr id="25" name="TextBox 25"/>
          <p:cNvSpPr txBox="1"/>
          <p:nvPr/>
        </p:nvSpPr>
        <p:spPr>
          <a:xfrm>
            <a:off x="788577" y="6705428"/>
            <a:ext cx="5475565" cy="2074350"/>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Published free Digital Textbook: Adding Some TEC-VARIETY: 100+ Activities for Motivating and Retaining Learners Online: http://tec-variety.com/; 250,000+ downloads.</a:t>
            </a:r>
          </a:p>
        </p:txBody>
      </p:sp>
      <p:sp>
        <p:nvSpPr>
          <p:cNvPr id="26" name="TextBox 26"/>
          <p:cNvSpPr txBox="1"/>
          <p:nvPr/>
        </p:nvSpPr>
        <p:spPr>
          <a:xfrm>
            <a:off x="6794849" y="7757632"/>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2015</a:t>
            </a:r>
          </a:p>
        </p:txBody>
      </p:sp>
      <p:sp>
        <p:nvSpPr>
          <p:cNvPr id="27" name="TextBox 27"/>
          <p:cNvSpPr txBox="1"/>
          <p:nvPr/>
        </p:nvSpPr>
        <p:spPr>
          <a:xfrm>
            <a:off x="6553635" y="5699587"/>
            <a:ext cx="4342467" cy="2115964"/>
          </a:xfrm>
          <a:prstGeom prst="rect">
            <a:avLst/>
          </a:prstGeom>
        </p:spPr>
        <p:txBody>
          <a:bodyPr wrap="square" lIns="0" tIns="0" rIns="0" bIns="0" rtlCol="0" anchor="t">
            <a:spAutoFit/>
          </a:bodyPr>
          <a:lstStyle/>
          <a:p>
            <a:pPr algn="ctr">
              <a:lnSpc>
                <a:spcPts val="3299"/>
              </a:lnSpc>
            </a:pPr>
            <a:r>
              <a:rPr lang="en-US" sz="2200" spc="109" dirty="0">
                <a:solidFill>
                  <a:srgbClr val="FFFFFF"/>
                </a:solidFill>
                <a:latin typeface="Arial" pitchFamily="34" charset="0"/>
              </a:rPr>
              <a:t>Developed MOOCsbook.com website for 3 MOOCs and Open Education books published in 2015 &amp; 2020. See: http://moocsbook.com/.</a:t>
            </a:r>
          </a:p>
        </p:txBody>
      </p:sp>
      <p:grpSp>
        <p:nvGrpSpPr>
          <p:cNvPr id="28" name="Group 28"/>
          <p:cNvGrpSpPr/>
          <p:nvPr/>
        </p:nvGrpSpPr>
        <p:grpSpPr>
          <a:xfrm>
            <a:off x="2486171" y="1173310"/>
            <a:ext cx="191796" cy="860276"/>
            <a:chOff x="0" y="0"/>
            <a:chExt cx="255728" cy="1147035"/>
          </a:xfrm>
        </p:grpSpPr>
        <p:sp>
          <p:nvSpPr>
            <p:cNvPr id="29" name="AutoShape 29"/>
            <p:cNvSpPr/>
            <p:nvPr/>
          </p:nvSpPr>
          <p:spPr>
            <a:xfrm>
              <a:off x="90504" y="0"/>
              <a:ext cx="74720" cy="1019171"/>
            </a:xfrm>
            <a:prstGeom prst="rect">
              <a:avLst/>
            </a:prstGeom>
            <a:solidFill>
              <a:srgbClr val="3EDAD8"/>
            </a:solidFill>
          </p:spPr>
          <p:txBody>
            <a:bodyPr/>
            <a:lstStyle/>
            <a:p>
              <a:endParaRPr lang="en-US"/>
            </a:p>
          </p:txBody>
        </p:sp>
        <p:pic>
          <p:nvPicPr>
            <p:cNvPr id="30" name="Picture 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31" name="Group 31"/>
          <p:cNvGrpSpPr/>
          <p:nvPr/>
        </p:nvGrpSpPr>
        <p:grpSpPr>
          <a:xfrm>
            <a:off x="6264143" y="1173310"/>
            <a:ext cx="191796" cy="860276"/>
            <a:chOff x="0" y="0"/>
            <a:chExt cx="255728" cy="1147035"/>
          </a:xfrm>
        </p:grpSpPr>
        <p:sp>
          <p:nvSpPr>
            <p:cNvPr id="32" name="AutoShape 32"/>
            <p:cNvSpPr/>
            <p:nvPr/>
          </p:nvSpPr>
          <p:spPr>
            <a:xfrm>
              <a:off x="90504" y="0"/>
              <a:ext cx="74720" cy="1019171"/>
            </a:xfrm>
            <a:prstGeom prst="rect">
              <a:avLst/>
            </a:prstGeom>
            <a:solidFill>
              <a:srgbClr val="3EDAD8"/>
            </a:solidFill>
          </p:spPr>
          <p:txBody>
            <a:bodyPr/>
            <a:lstStyle/>
            <a:p>
              <a:endParaRPr lang="en-US"/>
            </a:p>
          </p:txBody>
        </p:sp>
        <p:pic>
          <p:nvPicPr>
            <p:cNvPr id="33"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34" name="AutoShape 34"/>
          <p:cNvSpPr/>
          <p:nvPr/>
        </p:nvSpPr>
        <p:spPr>
          <a:xfrm>
            <a:off x="56040" y="1173310"/>
            <a:ext cx="15782140" cy="57023"/>
          </a:xfrm>
          <a:prstGeom prst="rect">
            <a:avLst/>
          </a:prstGeom>
          <a:solidFill>
            <a:srgbClr val="3EDAD8"/>
          </a:solidFill>
        </p:spPr>
        <p:txBody>
          <a:bodyPr/>
          <a:lstStyle/>
          <a:p>
            <a:endParaRPr lang="en-US"/>
          </a:p>
        </p:txBody>
      </p:sp>
      <p:sp>
        <p:nvSpPr>
          <p:cNvPr id="35" name="TextBox 35"/>
          <p:cNvSpPr txBox="1"/>
          <p:nvPr/>
        </p:nvSpPr>
        <p:spPr>
          <a:xfrm>
            <a:off x="11734366" y="7685381"/>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2016</a:t>
            </a:r>
          </a:p>
        </p:txBody>
      </p:sp>
      <p:sp>
        <p:nvSpPr>
          <p:cNvPr id="36" name="TextBox 36"/>
          <p:cNvSpPr txBox="1"/>
          <p:nvPr/>
        </p:nvSpPr>
        <p:spPr>
          <a:xfrm>
            <a:off x="11304243" y="5646029"/>
            <a:ext cx="4914505" cy="2115964"/>
          </a:xfrm>
          <a:prstGeom prst="rect">
            <a:avLst/>
          </a:prstGeom>
        </p:spPr>
        <p:txBody>
          <a:bodyPr wrap="square" lIns="0" tIns="0" rIns="0" bIns="0" rtlCol="0" anchor="t">
            <a:spAutoFit/>
          </a:bodyPr>
          <a:lstStyle/>
          <a:p>
            <a:pPr algn="ctr">
              <a:lnSpc>
                <a:spcPts val="3299"/>
              </a:lnSpc>
            </a:pPr>
            <a:r>
              <a:rPr lang="en-US" sz="2200" spc="109" dirty="0">
                <a:solidFill>
                  <a:srgbClr val="FFFFFF"/>
                </a:solidFill>
                <a:latin typeface="Arial" pitchFamily="34" charset="0"/>
              </a:rPr>
              <a:t>Featured in blended</a:t>
            </a:r>
          </a:p>
          <a:p>
            <a:pPr algn="ctr">
              <a:lnSpc>
                <a:spcPts val="3300"/>
              </a:lnSpc>
            </a:pPr>
            <a:r>
              <a:rPr lang="en-US" sz="2200" spc="109" dirty="0">
                <a:solidFill>
                  <a:srgbClr val="FFFFFF"/>
                </a:solidFill>
                <a:latin typeface="Arial" pitchFamily="34" charset="0"/>
              </a:rPr>
              <a:t>learning program, PBS Cincinnati, “Putting the Blend in Blended Learning,” Public Media Connect--CET/</a:t>
            </a:r>
            <a:r>
              <a:rPr lang="en-US" sz="2200" spc="109" dirty="0" err="1">
                <a:solidFill>
                  <a:srgbClr val="FFFFFF"/>
                </a:solidFill>
                <a:latin typeface="Arial" pitchFamily="34" charset="0"/>
              </a:rPr>
              <a:t>ThinkTV</a:t>
            </a:r>
            <a:r>
              <a:rPr lang="en-US" sz="2200" spc="109" dirty="0">
                <a:solidFill>
                  <a:srgbClr val="FFFFFF"/>
                </a:solidFill>
                <a:latin typeface="Arial" pitchFamily="34" charset="0"/>
              </a:rPr>
              <a:t>.</a:t>
            </a:r>
          </a:p>
        </p:txBody>
      </p:sp>
      <p:sp>
        <p:nvSpPr>
          <p:cNvPr id="37" name="AutoShape 37"/>
          <p:cNvSpPr/>
          <p:nvPr/>
        </p:nvSpPr>
        <p:spPr>
          <a:xfrm>
            <a:off x="2114971" y="5320788"/>
            <a:ext cx="13723209" cy="68908"/>
          </a:xfrm>
          <a:prstGeom prst="rect">
            <a:avLst/>
          </a:prstGeom>
          <a:solidFill>
            <a:srgbClr val="3EDAD8"/>
          </a:solidFill>
        </p:spPr>
        <p:txBody>
          <a:bodyPr/>
          <a:lstStyle/>
          <a:p>
            <a:endParaRPr lang="en-US"/>
          </a:p>
        </p:txBody>
      </p:sp>
      <p:sp>
        <p:nvSpPr>
          <p:cNvPr id="38" name="TextBox 38"/>
          <p:cNvSpPr txBox="1"/>
          <p:nvPr/>
        </p:nvSpPr>
        <p:spPr>
          <a:xfrm>
            <a:off x="2528891" y="330751"/>
            <a:ext cx="12246346" cy="602729"/>
          </a:xfrm>
          <a:prstGeom prst="rect">
            <a:avLst/>
          </a:prstGeom>
        </p:spPr>
        <p:txBody>
          <a:bodyPr lIns="0" tIns="0" rIns="0" bIns="0" rtlCol="0" anchor="t">
            <a:spAutoFit/>
          </a:bodyPr>
          <a:lstStyle/>
          <a:p>
            <a:pPr algn="ctr">
              <a:lnSpc>
                <a:spcPts val="4680"/>
              </a:lnSpc>
            </a:pPr>
            <a:r>
              <a:rPr lang="en-US" sz="3600" spc="107" dirty="0">
                <a:solidFill>
                  <a:srgbClr val="FFFFFF"/>
                </a:solidFill>
                <a:latin typeface="Arial Rounded MT Bold" pitchFamily="34" charset="0"/>
              </a:rPr>
              <a:t>Curtis J. Bonk: Tech Innovations</a:t>
            </a:r>
          </a:p>
        </p:txBody>
      </p:sp>
      <p:grpSp>
        <p:nvGrpSpPr>
          <p:cNvPr id="39" name="Group 39"/>
          <p:cNvGrpSpPr/>
          <p:nvPr/>
        </p:nvGrpSpPr>
        <p:grpSpPr>
          <a:xfrm rot="-10800000">
            <a:off x="8176534" y="8369921"/>
            <a:ext cx="191796" cy="860276"/>
            <a:chOff x="0" y="0"/>
            <a:chExt cx="255728" cy="1147035"/>
          </a:xfrm>
        </p:grpSpPr>
        <p:sp>
          <p:nvSpPr>
            <p:cNvPr id="40" name="AutoShape 40"/>
            <p:cNvSpPr/>
            <p:nvPr/>
          </p:nvSpPr>
          <p:spPr>
            <a:xfrm>
              <a:off x="90504" y="0"/>
              <a:ext cx="74720" cy="1019171"/>
            </a:xfrm>
            <a:prstGeom prst="rect">
              <a:avLst/>
            </a:prstGeom>
            <a:solidFill>
              <a:srgbClr val="3EDAD8"/>
            </a:solidFill>
          </p:spPr>
          <p:txBody>
            <a:bodyPr/>
            <a:lstStyle/>
            <a:p>
              <a:endParaRPr lang="en-US"/>
            </a:p>
          </p:txBody>
        </p:sp>
        <p:pic>
          <p:nvPicPr>
            <p:cNvPr id="41" name="Picture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42" name="Group 42"/>
          <p:cNvGrpSpPr/>
          <p:nvPr/>
        </p:nvGrpSpPr>
        <p:grpSpPr>
          <a:xfrm rot="-10800000">
            <a:off x="13116051" y="8333081"/>
            <a:ext cx="191796" cy="860276"/>
            <a:chOff x="0" y="0"/>
            <a:chExt cx="255728" cy="1147035"/>
          </a:xfrm>
        </p:grpSpPr>
        <p:sp>
          <p:nvSpPr>
            <p:cNvPr id="43" name="AutoShape 43"/>
            <p:cNvSpPr/>
            <p:nvPr/>
          </p:nvSpPr>
          <p:spPr>
            <a:xfrm>
              <a:off x="90504" y="0"/>
              <a:ext cx="74720" cy="1019171"/>
            </a:xfrm>
            <a:prstGeom prst="rect">
              <a:avLst/>
            </a:prstGeom>
            <a:solidFill>
              <a:srgbClr val="3EDAD8"/>
            </a:solidFill>
          </p:spPr>
          <p:txBody>
            <a:bodyPr/>
            <a:lstStyle/>
            <a:p>
              <a:endParaRPr lang="en-US"/>
            </a:p>
          </p:txBody>
        </p:sp>
        <p:pic>
          <p:nvPicPr>
            <p:cNvPr id="44" name="Picture 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11121850" y="2071317"/>
            <a:ext cx="191796" cy="860276"/>
            <a:chOff x="0" y="0"/>
            <a:chExt cx="255728" cy="1147035"/>
          </a:xfrm>
        </p:grpSpPr>
        <p:sp>
          <p:nvSpPr>
            <p:cNvPr id="3" name="AutoShape 3"/>
            <p:cNvSpPr/>
            <p:nvPr/>
          </p:nvSpPr>
          <p:spPr>
            <a:xfrm>
              <a:off x="90504" y="0"/>
              <a:ext cx="74720" cy="1019171"/>
            </a:xfrm>
            <a:prstGeom prst="rect">
              <a:avLst/>
            </a:prstGeom>
            <a:solidFill>
              <a:srgbClr val="3EDAD8"/>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5" name="Group 5"/>
          <p:cNvGrpSpPr/>
          <p:nvPr/>
        </p:nvGrpSpPr>
        <p:grpSpPr>
          <a:xfrm>
            <a:off x="15938396" y="2040449"/>
            <a:ext cx="191796" cy="860276"/>
            <a:chOff x="0" y="0"/>
            <a:chExt cx="255728" cy="1147035"/>
          </a:xfrm>
        </p:grpSpPr>
        <p:sp>
          <p:nvSpPr>
            <p:cNvPr id="6" name="AutoShape 6"/>
            <p:cNvSpPr/>
            <p:nvPr/>
          </p:nvSpPr>
          <p:spPr>
            <a:xfrm>
              <a:off x="90504" y="0"/>
              <a:ext cx="74720" cy="1019171"/>
            </a:xfrm>
            <a:prstGeom prst="rect">
              <a:avLst/>
            </a:prstGeom>
            <a:solidFill>
              <a:srgbClr val="3EDAD8"/>
            </a:solidFill>
          </p:spPr>
          <p:txBody>
            <a:bodyPr/>
            <a:lstStyle/>
            <a:p>
              <a:endParaRPr lang="en-US"/>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8" name="TextBox 8"/>
          <p:cNvSpPr txBox="1"/>
          <p:nvPr/>
        </p:nvSpPr>
        <p:spPr>
          <a:xfrm>
            <a:off x="309819" y="2843575"/>
            <a:ext cx="3204411"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2017</a:t>
            </a:r>
          </a:p>
        </p:txBody>
      </p:sp>
      <p:sp>
        <p:nvSpPr>
          <p:cNvPr id="9" name="TextBox 9"/>
          <p:cNvSpPr txBox="1"/>
          <p:nvPr/>
        </p:nvSpPr>
        <p:spPr>
          <a:xfrm>
            <a:off x="143243" y="3474519"/>
            <a:ext cx="3835714" cy="3385542"/>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Master’s student</a:t>
            </a:r>
          </a:p>
          <a:p>
            <a:pPr algn="ctr">
              <a:lnSpc>
                <a:spcPts val="3299"/>
              </a:lnSpc>
            </a:pPr>
            <a:r>
              <a:rPr lang="en-US" sz="2199" spc="109" dirty="0">
                <a:solidFill>
                  <a:srgbClr val="FFFFFF"/>
                </a:solidFill>
                <a:latin typeface="Arial" pitchFamily="34" charset="0"/>
              </a:rPr>
              <a:t> </a:t>
            </a:r>
            <a:r>
              <a:rPr lang="en-US" sz="2200" spc="109" dirty="0">
                <a:solidFill>
                  <a:srgbClr val="FFFFFF"/>
                </a:solidFill>
                <a:latin typeface="Arial" pitchFamily="34" charset="0"/>
              </a:rPr>
              <a:t> training videos, MOOCs and Self-directed Learning, </a:t>
            </a:r>
            <a:r>
              <a:rPr lang="en-US" sz="2200" spc="109" dirty="0" err="1">
                <a:solidFill>
                  <a:srgbClr val="FFFFFF"/>
                </a:solidFill>
                <a:latin typeface="Arial" pitchFamily="34" charset="0"/>
              </a:rPr>
              <a:t>Universitat</a:t>
            </a:r>
            <a:endParaRPr lang="en-US" sz="2200" spc="109" dirty="0">
              <a:solidFill>
                <a:srgbClr val="FFFFFF"/>
              </a:solidFill>
              <a:latin typeface="Arial" pitchFamily="34" charset="0"/>
            </a:endParaRPr>
          </a:p>
          <a:p>
            <a:pPr algn="ctr">
              <a:lnSpc>
                <a:spcPts val="3299"/>
              </a:lnSpc>
            </a:pPr>
            <a:r>
              <a:rPr lang="en-US" sz="2200" spc="109" dirty="0">
                <a:solidFill>
                  <a:srgbClr val="FFFFFF"/>
                </a:solidFill>
                <a:latin typeface="Arial" pitchFamily="34" charset="0"/>
              </a:rPr>
              <a:t>  </a:t>
            </a:r>
            <a:r>
              <a:rPr lang="en-US" sz="2200" spc="109" dirty="0" err="1">
                <a:solidFill>
                  <a:srgbClr val="FFFFFF"/>
                </a:solidFill>
                <a:latin typeface="Arial" pitchFamily="34" charset="0"/>
              </a:rPr>
              <a:t>Oberta</a:t>
            </a:r>
            <a:r>
              <a:rPr lang="en-US" sz="2200" spc="109" dirty="0">
                <a:solidFill>
                  <a:srgbClr val="FFFFFF"/>
                </a:solidFill>
                <a:latin typeface="Arial" pitchFamily="34" charset="0"/>
              </a:rPr>
              <a:t> de </a:t>
            </a:r>
            <a:r>
              <a:rPr lang="en-US" sz="2200" spc="109" dirty="0" err="1">
                <a:solidFill>
                  <a:srgbClr val="FFFFFF"/>
                </a:solidFill>
                <a:latin typeface="Arial" pitchFamily="34" charset="0"/>
              </a:rPr>
              <a:t>Catalunya</a:t>
            </a:r>
            <a:r>
              <a:rPr lang="en-US" sz="2200" spc="109" dirty="0">
                <a:solidFill>
                  <a:srgbClr val="FFFFFF"/>
                </a:solidFill>
                <a:latin typeface="Arial" pitchFamily="34" charset="0"/>
              </a:rPr>
              <a:t> (i.e., the Open University of </a:t>
            </a:r>
            <a:r>
              <a:rPr lang="en-US" sz="2200" spc="109" dirty="0" err="1">
                <a:solidFill>
                  <a:srgbClr val="FFFFFF"/>
                </a:solidFill>
                <a:latin typeface="Arial" pitchFamily="34" charset="0"/>
              </a:rPr>
              <a:t>Catalona</a:t>
            </a:r>
            <a:r>
              <a:rPr lang="en-US" sz="2200" spc="109" dirty="0">
                <a:solidFill>
                  <a:srgbClr val="FFFFFF"/>
                </a:solidFill>
                <a:latin typeface="Arial" pitchFamily="34" charset="0"/>
              </a:rPr>
              <a:t>), Barcelona,</a:t>
            </a:r>
          </a:p>
          <a:p>
            <a:pPr algn="ctr">
              <a:lnSpc>
                <a:spcPts val="3300"/>
              </a:lnSpc>
            </a:pPr>
            <a:r>
              <a:rPr lang="en-US" sz="2200" spc="109" dirty="0">
                <a:solidFill>
                  <a:srgbClr val="FFFFFF"/>
                </a:solidFill>
                <a:latin typeface="Arial" pitchFamily="34" charset="0"/>
              </a:rPr>
              <a:t>  Spain (video playlist).</a:t>
            </a:r>
          </a:p>
        </p:txBody>
      </p:sp>
      <p:sp>
        <p:nvSpPr>
          <p:cNvPr id="10" name="TextBox 10"/>
          <p:cNvSpPr txBox="1"/>
          <p:nvPr/>
        </p:nvSpPr>
        <p:spPr>
          <a:xfrm>
            <a:off x="5089068" y="2874444"/>
            <a:ext cx="3103533"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2018</a:t>
            </a:r>
          </a:p>
        </p:txBody>
      </p:sp>
      <p:sp>
        <p:nvSpPr>
          <p:cNvPr id="11" name="TextBox 11"/>
          <p:cNvSpPr txBox="1"/>
          <p:nvPr/>
        </p:nvSpPr>
        <p:spPr>
          <a:xfrm>
            <a:off x="4856568" y="3569769"/>
            <a:ext cx="3678933" cy="3808735"/>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Combined two</a:t>
            </a:r>
          </a:p>
          <a:p>
            <a:pPr algn="ctr">
              <a:lnSpc>
                <a:spcPts val="3299"/>
              </a:lnSpc>
            </a:pPr>
            <a:r>
              <a:rPr lang="en-US" sz="2200" spc="109" dirty="0">
                <a:solidFill>
                  <a:srgbClr val="FFFFFF"/>
                </a:solidFill>
                <a:latin typeface="Arial" pitchFamily="34" charset="0"/>
              </a:rPr>
              <a:t>videoconferencing systems in Room 2101 of the School of Education to being in</a:t>
            </a:r>
          </a:p>
          <a:p>
            <a:pPr algn="ctr">
              <a:lnSpc>
                <a:spcPts val="3300"/>
              </a:lnSpc>
            </a:pPr>
            <a:r>
              <a:rPr lang="en-US" sz="2200" spc="109" dirty="0">
                <a:solidFill>
                  <a:srgbClr val="FFFFFF"/>
                </a:solidFill>
                <a:latin typeface="Arial" pitchFamily="34" charset="0"/>
              </a:rPr>
              <a:t>guest speakers from around the world—Cisco </a:t>
            </a:r>
            <a:r>
              <a:rPr lang="en-US" sz="2200" spc="109" dirty="0" err="1">
                <a:solidFill>
                  <a:srgbClr val="FFFFFF"/>
                </a:solidFill>
                <a:latin typeface="Arial" pitchFamily="34" charset="0"/>
              </a:rPr>
              <a:t>Crestron</a:t>
            </a:r>
            <a:r>
              <a:rPr lang="en-US" sz="2200" spc="109" dirty="0">
                <a:solidFill>
                  <a:srgbClr val="FFFFFF"/>
                </a:solidFill>
                <a:latin typeface="Arial" pitchFamily="34" charset="0"/>
              </a:rPr>
              <a:t> system and Zoom.</a:t>
            </a:r>
          </a:p>
        </p:txBody>
      </p:sp>
      <p:sp>
        <p:nvSpPr>
          <p:cNvPr id="12" name="TextBox 12"/>
          <p:cNvSpPr txBox="1"/>
          <p:nvPr/>
        </p:nvSpPr>
        <p:spPr>
          <a:xfrm>
            <a:off x="9533790" y="2874444"/>
            <a:ext cx="328031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2019</a:t>
            </a:r>
          </a:p>
        </p:txBody>
      </p:sp>
      <p:sp>
        <p:nvSpPr>
          <p:cNvPr id="13" name="TextBox 13"/>
          <p:cNvSpPr txBox="1"/>
          <p:nvPr/>
        </p:nvSpPr>
        <p:spPr>
          <a:xfrm>
            <a:off x="9362989" y="3634539"/>
            <a:ext cx="4274225" cy="4614212"/>
          </a:xfrm>
          <a:prstGeom prst="rect">
            <a:avLst/>
          </a:prstGeom>
        </p:spPr>
        <p:txBody>
          <a:bodyPr lIns="0" tIns="0" rIns="0" bIns="0" rtlCol="0" anchor="t">
            <a:spAutoFit/>
          </a:bodyPr>
          <a:lstStyle/>
          <a:p>
            <a:pPr marL="474979" lvl="1" indent="-237490">
              <a:lnSpc>
                <a:spcPts val="3299"/>
              </a:lnSpc>
              <a:buFont typeface="Arial"/>
              <a:buChar char="•"/>
            </a:pPr>
            <a:r>
              <a:rPr lang="en-US" sz="2200" spc="109" dirty="0">
                <a:solidFill>
                  <a:srgbClr val="FFFFFF"/>
                </a:solidFill>
                <a:latin typeface="Arial" pitchFamily="34" charset="0"/>
              </a:rPr>
              <a:t>Using live video chats with experts and recorded shared online videos of experts to enhance learner engagement.</a:t>
            </a:r>
          </a:p>
          <a:p>
            <a:pPr marL="474980" lvl="1" indent="-237490">
              <a:lnSpc>
                <a:spcPts val="3300"/>
              </a:lnSpc>
              <a:buFont typeface="Arial"/>
              <a:buChar char="•"/>
            </a:pPr>
            <a:r>
              <a:rPr lang="en-US" sz="2200" spc="109" dirty="0">
                <a:solidFill>
                  <a:srgbClr val="FFFFFF"/>
                </a:solidFill>
                <a:latin typeface="Arial" pitchFamily="34" charset="0"/>
              </a:rPr>
              <a:t>Combined two videoconferencing systems to being in guest speakers from around the world—Cisco Crestron system and Zoom.</a:t>
            </a:r>
          </a:p>
        </p:txBody>
      </p:sp>
      <p:sp>
        <p:nvSpPr>
          <p:cNvPr id="14" name="TextBox 14"/>
          <p:cNvSpPr txBox="1"/>
          <p:nvPr/>
        </p:nvSpPr>
        <p:spPr>
          <a:xfrm>
            <a:off x="14340462" y="2822399"/>
            <a:ext cx="3146962" cy="657225"/>
          </a:xfrm>
          <a:prstGeom prst="rect">
            <a:avLst/>
          </a:prstGeom>
        </p:spPr>
        <p:txBody>
          <a:bodyPr lIns="0" tIns="0" rIns="0" bIns="0" rtlCol="0" anchor="t">
            <a:spAutoFit/>
          </a:bodyPr>
          <a:lstStyle/>
          <a:p>
            <a:pPr algn="ctr">
              <a:lnSpc>
                <a:spcPts val="5200"/>
              </a:lnSpc>
            </a:pPr>
            <a:r>
              <a:rPr lang="en-US" sz="4000" spc="200">
                <a:solidFill>
                  <a:srgbClr val="3EDAD8"/>
                </a:solidFill>
                <a:latin typeface="Aileron Regular Bold"/>
              </a:rPr>
              <a:t>2020</a:t>
            </a:r>
          </a:p>
        </p:txBody>
      </p:sp>
      <p:sp>
        <p:nvSpPr>
          <p:cNvPr id="15" name="TextBox 15"/>
          <p:cNvSpPr txBox="1"/>
          <p:nvPr/>
        </p:nvSpPr>
        <p:spPr>
          <a:xfrm>
            <a:off x="14185440" y="3603670"/>
            <a:ext cx="3697708" cy="3343929"/>
          </a:xfrm>
          <a:prstGeom prst="rect">
            <a:avLst/>
          </a:prstGeom>
        </p:spPr>
        <p:txBody>
          <a:bodyPr lIns="0" tIns="0" rIns="0" bIns="0" rtlCol="0" anchor="t">
            <a:spAutoFit/>
          </a:bodyPr>
          <a:lstStyle/>
          <a:p>
            <a:pPr algn="ctr">
              <a:lnSpc>
                <a:spcPts val="3299"/>
              </a:lnSpc>
            </a:pPr>
            <a:r>
              <a:rPr lang="en-US" sz="2200" spc="109" dirty="0">
                <a:solidFill>
                  <a:srgbClr val="FFFFFF"/>
                </a:solidFill>
                <a:latin typeface="Arial" pitchFamily="34" charset="0"/>
              </a:rPr>
              <a:t>Co-host of “Silver</a:t>
            </a:r>
          </a:p>
          <a:p>
            <a:pPr algn="ctr">
              <a:lnSpc>
                <a:spcPts val="3300"/>
              </a:lnSpc>
            </a:pPr>
            <a:r>
              <a:rPr lang="en-US" sz="2200" spc="109" dirty="0">
                <a:solidFill>
                  <a:srgbClr val="FFFFFF"/>
                </a:solidFill>
                <a:latin typeface="Arial" pitchFamily="34" charset="0"/>
              </a:rPr>
              <a:t>Lining for Learning” weekly Webcast series discussing the future of education (with Chris Dede, Harvard, Punya Mishra, ASU, and Yong Zhao, Univ. of Kansas).</a:t>
            </a:r>
          </a:p>
        </p:txBody>
      </p:sp>
      <p:grpSp>
        <p:nvGrpSpPr>
          <p:cNvPr id="16" name="Group 16"/>
          <p:cNvGrpSpPr/>
          <p:nvPr/>
        </p:nvGrpSpPr>
        <p:grpSpPr>
          <a:xfrm>
            <a:off x="1869304" y="2040449"/>
            <a:ext cx="191796" cy="860276"/>
            <a:chOff x="0" y="0"/>
            <a:chExt cx="255728" cy="1147035"/>
          </a:xfrm>
        </p:grpSpPr>
        <p:sp>
          <p:nvSpPr>
            <p:cNvPr id="17" name="AutoShape 17"/>
            <p:cNvSpPr/>
            <p:nvPr/>
          </p:nvSpPr>
          <p:spPr>
            <a:xfrm>
              <a:off x="90504" y="0"/>
              <a:ext cx="74720" cy="1019171"/>
            </a:xfrm>
            <a:prstGeom prst="rect">
              <a:avLst/>
            </a:prstGeom>
            <a:solidFill>
              <a:srgbClr val="3EDAD8"/>
            </a:solidFill>
          </p:spPr>
          <p:txBody>
            <a:bodyPr/>
            <a:lstStyle/>
            <a:p>
              <a:endParaRPr lang="en-US"/>
            </a:p>
          </p:txBody>
        </p:sp>
        <p:pic>
          <p:nvPicPr>
            <p:cNvPr id="1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19" name="Group 19"/>
          <p:cNvGrpSpPr/>
          <p:nvPr/>
        </p:nvGrpSpPr>
        <p:grpSpPr>
          <a:xfrm>
            <a:off x="6515203" y="2071317"/>
            <a:ext cx="191796" cy="860276"/>
            <a:chOff x="0" y="0"/>
            <a:chExt cx="255728" cy="1147035"/>
          </a:xfrm>
        </p:grpSpPr>
        <p:sp>
          <p:nvSpPr>
            <p:cNvPr id="20" name="AutoShape 20"/>
            <p:cNvSpPr/>
            <p:nvPr/>
          </p:nvSpPr>
          <p:spPr>
            <a:xfrm>
              <a:off x="90504" y="0"/>
              <a:ext cx="74720" cy="1019171"/>
            </a:xfrm>
            <a:prstGeom prst="rect">
              <a:avLst/>
            </a:prstGeom>
            <a:solidFill>
              <a:srgbClr val="3EDAD8"/>
            </a:solidFill>
          </p:spPr>
          <p:txBody>
            <a:bodyPr/>
            <a:lstStyle/>
            <a:p>
              <a:endParaRPr lang="en-US"/>
            </a:p>
          </p:txBody>
        </p:sp>
        <p:pic>
          <p:nvPicPr>
            <p:cNvPr id="21"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22" name="AutoShape 22"/>
          <p:cNvSpPr/>
          <p:nvPr/>
        </p:nvSpPr>
        <p:spPr>
          <a:xfrm>
            <a:off x="0" y="2038229"/>
            <a:ext cx="18288000" cy="66176"/>
          </a:xfrm>
          <a:prstGeom prst="rect">
            <a:avLst/>
          </a:prstGeom>
          <a:solidFill>
            <a:srgbClr val="3EDAD8"/>
          </a:solidFill>
        </p:spPr>
        <p:txBody>
          <a:bodyPr/>
          <a:lstStyle/>
          <a:p>
            <a:endParaRPr lang="en-US"/>
          </a:p>
        </p:txBody>
      </p:sp>
      <p:sp>
        <p:nvSpPr>
          <p:cNvPr id="24" name="TextBox 24"/>
          <p:cNvSpPr txBox="1"/>
          <p:nvPr/>
        </p:nvSpPr>
        <p:spPr>
          <a:xfrm>
            <a:off x="2720304" y="445770"/>
            <a:ext cx="12246346" cy="602729"/>
          </a:xfrm>
          <a:prstGeom prst="rect">
            <a:avLst/>
          </a:prstGeom>
        </p:spPr>
        <p:txBody>
          <a:bodyPr lIns="0" tIns="0" rIns="0" bIns="0" rtlCol="0" anchor="t">
            <a:spAutoFit/>
          </a:bodyPr>
          <a:lstStyle/>
          <a:p>
            <a:pPr algn="ctr">
              <a:lnSpc>
                <a:spcPts val="4680"/>
              </a:lnSpc>
            </a:pPr>
            <a:r>
              <a:rPr lang="en-US" sz="3600" spc="107" dirty="0">
                <a:solidFill>
                  <a:srgbClr val="FFFFFF"/>
                </a:solidFill>
                <a:latin typeface="Arial Rounded MT Bold" pitchFamily="34" charset="0"/>
              </a:rPr>
              <a:t>Curtis J. Bonk: Tech Innovations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11121850" y="2071317"/>
            <a:ext cx="191796" cy="860276"/>
            <a:chOff x="0" y="0"/>
            <a:chExt cx="255728" cy="1147035"/>
          </a:xfrm>
        </p:grpSpPr>
        <p:sp>
          <p:nvSpPr>
            <p:cNvPr id="3" name="AutoShape 3"/>
            <p:cNvSpPr/>
            <p:nvPr/>
          </p:nvSpPr>
          <p:spPr>
            <a:xfrm>
              <a:off x="90504" y="0"/>
              <a:ext cx="74720" cy="1019171"/>
            </a:xfrm>
            <a:prstGeom prst="rect">
              <a:avLst/>
            </a:prstGeom>
            <a:solidFill>
              <a:srgbClr val="3EDAD8"/>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5" name="Group 5"/>
          <p:cNvGrpSpPr/>
          <p:nvPr/>
        </p:nvGrpSpPr>
        <p:grpSpPr>
          <a:xfrm>
            <a:off x="15938396" y="2040449"/>
            <a:ext cx="191796" cy="860276"/>
            <a:chOff x="0" y="0"/>
            <a:chExt cx="255728" cy="1147035"/>
          </a:xfrm>
        </p:grpSpPr>
        <p:sp>
          <p:nvSpPr>
            <p:cNvPr id="6" name="AutoShape 6"/>
            <p:cNvSpPr/>
            <p:nvPr/>
          </p:nvSpPr>
          <p:spPr>
            <a:xfrm>
              <a:off x="90504" y="0"/>
              <a:ext cx="74720" cy="1019171"/>
            </a:xfrm>
            <a:prstGeom prst="rect">
              <a:avLst/>
            </a:prstGeom>
            <a:solidFill>
              <a:srgbClr val="3EDAD8"/>
            </a:solidFill>
          </p:spPr>
          <p:txBody>
            <a:bodyPr/>
            <a:lstStyle/>
            <a:p>
              <a:endParaRPr lang="en-US"/>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8" name="TextBox 8"/>
          <p:cNvSpPr txBox="1"/>
          <p:nvPr/>
        </p:nvSpPr>
        <p:spPr>
          <a:xfrm>
            <a:off x="309819" y="2843575"/>
            <a:ext cx="3204411" cy="618118"/>
          </a:xfrm>
          <a:prstGeom prst="rect">
            <a:avLst/>
          </a:prstGeom>
        </p:spPr>
        <p:txBody>
          <a:bodyPr lIns="0" tIns="0" rIns="0" bIns="0" rtlCol="0" anchor="t">
            <a:spAutoFit/>
          </a:bodyPr>
          <a:lstStyle/>
          <a:p>
            <a:pPr algn="ctr">
              <a:lnSpc>
                <a:spcPts val="5200"/>
              </a:lnSpc>
            </a:pPr>
            <a:r>
              <a:rPr lang="en-US" sz="4000" spc="200" dirty="0">
                <a:solidFill>
                  <a:srgbClr val="3EDAD8"/>
                </a:solidFill>
                <a:latin typeface="Aileron Regular Bold"/>
              </a:rPr>
              <a:t>2021</a:t>
            </a:r>
          </a:p>
        </p:txBody>
      </p:sp>
      <p:sp>
        <p:nvSpPr>
          <p:cNvPr id="9" name="TextBox 9"/>
          <p:cNvSpPr txBox="1"/>
          <p:nvPr/>
        </p:nvSpPr>
        <p:spPr>
          <a:xfrm>
            <a:off x="189354" y="3484224"/>
            <a:ext cx="3971557" cy="5036700"/>
          </a:xfrm>
          <a:prstGeom prst="rect">
            <a:avLst/>
          </a:prstGeom>
        </p:spPr>
        <p:txBody>
          <a:bodyPr wrap="square" lIns="0" tIns="0" rIns="0" bIns="0" rtlCol="0" anchor="t">
            <a:spAutoFit/>
          </a:bodyPr>
          <a:lstStyle/>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“Silver Lining for Learning” weekly Webcast Show Season #2.</a:t>
            </a:r>
          </a:p>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Pilot testing technology in Woodburn Hall Room 203--the ALCOVE (Active Learning Classroom of Valuable Experiences) from UITS at Indiana University.</a:t>
            </a:r>
          </a:p>
          <a:p>
            <a:pPr marL="342900" indent="-342900" algn="ctr">
              <a:lnSpc>
                <a:spcPts val="3299"/>
              </a:lnSpc>
              <a:buFont typeface="Arial" panose="020B0604020202020204" pitchFamily="34" charset="0"/>
              <a:buChar char="•"/>
            </a:pPr>
            <a:endParaRPr lang="en-US" sz="2200" spc="109" dirty="0">
              <a:solidFill>
                <a:srgbClr val="FFFFFF"/>
              </a:solidFill>
              <a:latin typeface="Arial" pitchFamily="34" charset="0"/>
            </a:endParaRPr>
          </a:p>
          <a:p>
            <a:pPr algn="ctr">
              <a:lnSpc>
                <a:spcPts val="3300"/>
              </a:lnSpc>
            </a:pPr>
            <a:endParaRPr lang="en-US" sz="2200" spc="109" dirty="0">
              <a:solidFill>
                <a:srgbClr val="FFFFFF"/>
              </a:solidFill>
              <a:latin typeface="Arial" pitchFamily="34" charset="0"/>
            </a:endParaRPr>
          </a:p>
        </p:txBody>
      </p:sp>
      <p:sp>
        <p:nvSpPr>
          <p:cNvPr id="10" name="TextBox 10"/>
          <p:cNvSpPr txBox="1"/>
          <p:nvPr/>
        </p:nvSpPr>
        <p:spPr>
          <a:xfrm>
            <a:off x="5089068" y="2874444"/>
            <a:ext cx="3103533" cy="618118"/>
          </a:xfrm>
          <a:prstGeom prst="rect">
            <a:avLst/>
          </a:prstGeom>
        </p:spPr>
        <p:txBody>
          <a:bodyPr lIns="0" tIns="0" rIns="0" bIns="0" rtlCol="0" anchor="t">
            <a:spAutoFit/>
          </a:bodyPr>
          <a:lstStyle/>
          <a:p>
            <a:pPr algn="ctr">
              <a:lnSpc>
                <a:spcPts val="5200"/>
              </a:lnSpc>
            </a:pPr>
            <a:r>
              <a:rPr lang="en-US" sz="4000" spc="200" dirty="0">
                <a:solidFill>
                  <a:srgbClr val="3EDAD8"/>
                </a:solidFill>
                <a:latin typeface="Aileron Regular Bold"/>
              </a:rPr>
              <a:t>2022</a:t>
            </a:r>
          </a:p>
        </p:txBody>
      </p:sp>
      <p:sp>
        <p:nvSpPr>
          <p:cNvPr id="11" name="TextBox 11"/>
          <p:cNvSpPr txBox="1"/>
          <p:nvPr/>
        </p:nvSpPr>
        <p:spPr>
          <a:xfrm>
            <a:off x="4831506" y="3605425"/>
            <a:ext cx="3971556" cy="4190314"/>
          </a:xfrm>
          <a:prstGeom prst="rect">
            <a:avLst/>
          </a:prstGeom>
        </p:spPr>
        <p:txBody>
          <a:bodyPr wrap="square" lIns="0" tIns="0" rIns="0" bIns="0" rtlCol="0" anchor="t">
            <a:spAutoFit/>
          </a:bodyPr>
          <a:lstStyle/>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“Silver Lining for Learning” weekly Webcast Show Season #3.</a:t>
            </a:r>
          </a:p>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Continued Pilot testing technology in Woodburn Hall Room 203--the ALCOVE (Active Learning Classroom of Valuable Experiences) from UITS at Indiana University.</a:t>
            </a:r>
          </a:p>
        </p:txBody>
      </p:sp>
      <p:sp>
        <p:nvSpPr>
          <p:cNvPr id="12" name="TextBox 12"/>
          <p:cNvSpPr txBox="1"/>
          <p:nvPr/>
        </p:nvSpPr>
        <p:spPr>
          <a:xfrm>
            <a:off x="9533790" y="2874444"/>
            <a:ext cx="3280312" cy="618118"/>
          </a:xfrm>
          <a:prstGeom prst="rect">
            <a:avLst/>
          </a:prstGeom>
        </p:spPr>
        <p:txBody>
          <a:bodyPr lIns="0" tIns="0" rIns="0" bIns="0" rtlCol="0" anchor="t">
            <a:spAutoFit/>
          </a:bodyPr>
          <a:lstStyle/>
          <a:p>
            <a:pPr algn="ctr">
              <a:lnSpc>
                <a:spcPts val="5200"/>
              </a:lnSpc>
            </a:pPr>
            <a:r>
              <a:rPr lang="en-US" sz="4000" spc="200" dirty="0">
                <a:solidFill>
                  <a:srgbClr val="3EDAD8"/>
                </a:solidFill>
                <a:latin typeface="Aileron Regular Bold"/>
              </a:rPr>
              <a:t>2023</a:t>
            </a:r>
          </a:p>
        </p:txBody>
      </p:sp>
      <p:sp>
        <p:nvSpPr>
          <p:cNvPr id="14" name="TextBox 14"/>
          <p:cNvSpPr txBox="1"/>
          <p:nvPr/>
        </p:nvSpPr>
        <p:spPr>
          <a:xfrm>
            <a:off x="14340462" y="2822399"/>
            <a:ext cx="3146962" cy="618118"/>
          </a:xfrm>
          <a:prstGeom prst="rect">
            <a:avLst/>
          </a:prstGeom>
        </p:spPr>
        <p:txBody>
          <a:bodyPr lIns="0" tIns="0" rIns="0" bIns="0" rtlCol="0" anchor="t">
            <a:spAutoFit/>
          </a:bodyPr>
          <a:lstStyle/>
          <a:p>
            <a:pPr algn="ctr">
              <a:lnSpc>
                <a:spcPts val="5200"/>
              </a:lnSpc>
            </a:pPr>
            <a:r>
              <a:rPr lang="en-US" sz="4000" spc="200" dirty="0">
                <a:solidFill>
                  <a:srgbClr val="3EDAD8"/>
                </a:solidFill>
                <a:latin typeface="Aileron Regular Bold"/>
              </a:rPr>
              <a:t>2024</a:t>
            </a:r>
          </a:p>
        </p:txBody>
      </p:sp>
      <p:grpSp>
        <p:nvGrpSpPr>
          <p:cNvPr id="16" name="Group 16"/>
          <p:cNvGrpSpPr/>
          <p:nvPr/>
        </p:nvGrpSpPr>
        <p:grpSpPr>
          <a:xfrm>
            <a:off x="1869304" y="2040449"/>
            <a:ext cx="191796" cy="860276"/>
            <a:chOff x="0" y="0"/>
            <a:chExt cx="255728" cy="1147035"/>
          </a:xfrm>
        </p:grpSpPr>
        <p:sp>
          <p:nvSpPr>
            <p:cNvPr id="17" name="AutoShape 17"/>
            <p:cNvSpPr/>
            <p:nvPr/>
          </p:nvSpPr>
          <p:spPr>
            <a:xfrm>
              <a:off x="90504" y="0"/>
              <a:ext cx="74720" cy="1019171"/>
            </a:xfrm>
            <a:prstGeom prst="rect">
              <a:avLst/>
            </a:prstGeom>
            <a:solidFill>
              <a:srgbClr val="3EDAD8"/>
            </a:solidFill>
          </p:spPr>
          <p:txBody>
            <a:bodyPr/>
            <a:lstStyle/>
            <a:p>
              <a:endParaRPr lang="en-US"/>
            </a:p>
          </p:txBody>
        </p:sp>
        <p:pic>
          <p:nvPicPr>
            <p:cNvPr id="1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grpSp>
        <p:nvGrpSpPr>
          <p:cNvPr id="19" name="Group 19"/>
          <p:cNvGrpSpPr/>
          <p:nvPr/>
        </p:nvGrpSpPr>
        <p:grpSpPr>
          <a:xfrm>
            <a:off x="6515203" y="2071317"/>
            <a:ext cx="191796" cy="860276"/>
            <a:chOff x="0" y="0"/>
            <a:chExt cx="255728" cy="1147035"/>
          </a:xfrm>
        </p:grpSpPr>
        <p:sp>
          <p:nvSpPr>
            <p:cNvPr id="20" name="AutoShape 20"/>
            <p:cNvSpPr/>
            <p:nvPr/>
          </p:nvSpPr>
          <p:spPr>
            <a:xfrm>
              <a:off x="90504" y="0"/>
              <a:ext cx="74720" cy="1019171"/>
            </a:xfrm>
            <a:prstGeom prst="rect">
              <a:avLst/>
            </a:prstGeom>
            <a:solidFill>
              <a:srgbClr val="3EDAD8"/>
            </a:solidFill>
          </p:spPr>
          <p:txBody>
            <a:bodyPr/>
            <a:lstStyle/>
            <a:p>
              <a:endParaRPr lang="en-US"/>
            </a:p>
          </p:txBody>
        </p:sp>
        <p:pic>
          <p:nvPicPr>
            <p:cNvPr id="21"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891307"/>
              <a:ext cx="255728" cy="255728"/>
            </a:xfrm>
            <a:prstGeom prst="rect">
              <a:avLst/>
            </a:prstGeom>
          </p:spPr>
        </p:pic>
      </p:grpSp>
      <p:sp>
        <p:nvSpPr>
          <p:cNvPr id="22" name="AutoShape 22"/>
          <p:cNvSpPr/>
          <p:nvPr/>
        </p:nvSpPr>
        <p:spPr>
          <a:xfrm>
            <a:off x="0" y="2038229"/>
            <a:ext cx="18288000" cy="66176"/>
          </a:xfrm>
          <a:prstGeom prst="rect">
            <a:avLst/>
          </a:prstGeom>
          <a:solidFill>
            <a:srgbClr val="3EDAD8"/>
          </a:solidFill>
        </p:spPr>
        <p:txBody>
          <a:bodyPr/>
          <a:lstStyle/>
          <a:p>
            <a:endParaRPr lang="en-US"/>
          </a:p>
        </p:txBody>
      </p:sp>
      <p:sp>
        <p:nvSpPr>
          <p:cNvPr id="23" name="AutoShape 23"/>
          <p:cNvSpPr/>
          <p:nvPr/>
        </p:nvSpPr>
        <p:spPr>
          <a:xfrm>
            <a:off x="13642486" y="9841978"/>
            <a:ext cx="4653752" cy="431636"/>
          </a:xfrm>
          <a:prstGeom prst="rect">
            <a:avLst/>
          </a:prstGeom>
          <a:solidFill>
            <a:srgbClr val="3EDAD8"/>
          </a:solidFill>
        </p:spPr>
        <p:txBody>
          <a:bodyPr/>
          <a:lstStyle/>
          <a:p>
            <a:endParaRPr lang="en-US"/>
          </a:p>
        </p:txBody>
      </p:sp>
      <p:sp>
        <p:nvSpPr>
          <p:cNvPr id="24" name="TextBox 24"/>
          <p:cNvSpPr txBox="1"/>
          <p:nvPr/>
        </p:nvSpPr>
        <p:spPr>
          <a:xfrm>
            <a:off x="2720304" y="445770"/>
            <a:ext cx="12246346" cy="553037"/>
          </a:xfrm>
          <a:prstGeom prst="rect">
            <a:avLst/>
          </a:prstGeom>
        </p:spPr>
        <p:txBody>
          <a:bodyPr lIns="0" tIns="0" rIns="0" bIns="0" rtlCol="0" anchor="t">
            <a:spAutoFit/>
          </a:bodyPr>
          <a:lstStyle/>
          <a:p>
            <a:pPr algn="ctr">
              <a:lnSpc>
                <a:spcPts val="4680"/>
              </a:lnSpc>
            </a:pPr>
            <a:r>
              <a:rPr lang="en-US" sz="3600" spc="107" dirty="0">
                <a:solidFill>
                  <a:srgbClr val="FFFFFF"/>
                </a:solidFill>
                <a:latin typeface="Arial Rounded MT Bold" pitchFamily="34" charset="0"/>
              </a:rPr>
              <a:t>Curtis J. Bonk: Technology Innovations</a:t>
            </a:r>
          </a:p>
        </p:txBody>
      </p:sp>
      <p:sp>
        <p:nvSpPr>
          <p:cNvPr id="25" name="Rectangle 24">
            <a:extLst>
              <a:ext uri="{FF2B5EF4-FFF2-40B4-BE49-F238E27FC236}">
                <a16:creationId xmlns:a16="http://schemas.microsoft.com/office/drawing/2014/main" id="{20EC6BD5-0546-4F16-A91C-2AA75D1CBDC6}"/>
              </a:ext>
            </a:extLst>
          </p:cNvPr>
          <p:cNvSpPr/>
          <p:nvPr/>
        </p:nvSpPr>
        <p:spPr>
          <a:xfrm>
            <a:off x="7162800" y="8984703"/>
            <a:ext cx="10932480" cy="461665"/>
          </a:xfrm>
          <a:prstGeom prst="rect">
            <a:avLst/>
          </a:prstGeom>
        </p:spPr>
        <p:txBody>
          <a:bodyPr wrap="none">
            <a:spAutoFit/>
          </a:bodyPr>
          <a:lstStyle/>
          <a:p>
            <a:r>
              <a:rPr lang="en-US" sz="2400" b="1" i="1" spc="315" dirty="0">
                <a:solidFill>
                  <a:srgbClr val="FFFF00"/>
                </a:solidFill>
                <a:latin typeface="Arial Black" panose="020B0A04020102020204" pitchFamily="34" charset="0"/>
                <a:cs typeface="Arial"/>
              </a:rPr>
              <a:t>See the following pages for a few visual examples…</a:t>
            </a:r>
            <a:endParaRPr lang="en-US" sz="2400" b="1" dirty="0">
              <a:solidFill>
                <a:srgbClr val="FFFF00"/>
              </a:solidFill>
              <a:latin typeface="Arial Black" panose="020B0A04020102020204" pitchFamily="34" charset="0"/>
            </a:endParaRPr>
          </a:p>
        </p:txBody>
      </p:sp>
      <p:sp>
        <p:nvSpPr>
          <p:cNvPr id="26" name="TextBox 11">
            <a:extLst>
              <a:ext uri="{FF2B5EF4-FFF2-40B4-BE49-F238E27FC236}">
                <a16:creationId xmlns:a16="http://schemas.microsoft.com/office/drawing/2014/main" id="{5B269C4B-108A-4AD4-8899-B6825CBE5A17}"/>
              </a:ext>
            </a:extLst>
          </p:cNvPr>
          <p:cNvSpPr txBox="1"/>
          <p:nvPr/>
        </p:nvSpPr>
        <p:spPr>
          <a:xfrm>
            <a:off x="9358869" y="3683880"/>
            <a:ext cx="3971556" cy="2920736"/>
          </a:xfrm>
          <a:prstGeom prst="rect">
            <a:avLst/>
          </a:prstGeom>
        </p:spPr>
        <p:txBody>
          <a:bodyPr wrap="square" lIns="0" tIns="0" rIns="0" bIns="0" rtlCol="0" anchor="t">
            <a:spAutoFit/>
          </a:bodyPr>
          <a:lstStyle/>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“Silver Lining for Learning” weekly Webcast Show Season #4.</a:t>
            </a:r>
          </a:p>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Incorporated Generative AI into a Series of Assignments.</a:t>
            </a:r>
          </a:p>
          <a:p>
            <a:pPr marL="342900" indent="-342900" algn="ctr">
              <a:lnSpc>
                <a:spcPts val="3299"/>
              </a:lnSpc>
              <a:buFont typeface="Arial" panose="020B0604020202020204" pitchFamily="34" charset="0"/>
              <a:buChar char="•"/>
            </a:pPr>
            <a:endParaRPr lang="en-US" sz="2200" spc="109" dirty="0">
              <a:solidFill>
                <a:srgbClr val="FFFFFF"/>
              </a:solidFill>
              <a:latin typeface="Arial" pitchFamily="34" charset="0"/>
            </a:endParaRPr>
          </a:p>
        </p:txBody>
      </p:sp>
      <p:sp>
        <p:nvSpPr>
          <p:cNvPr id="27" name="TextBox 11">
            <a:extLst>
              <a:ext uri="{FF2B5EF4-FFF2-40B4-BE49-F238E27FC236}">
                <a16:creationId xmlns:a16="http://schemas.microsoft.com/office/drawing/2014/main" id="{B1D7AAC8-F73D-4863-B1D7-DCAB9D4CEFF8}"/>
              </a:ext>
            </a:extLst>
          </p:cNvPr>
          <p:cNvSpPr txBox="1"/>
          <p:nvPr/>
        </p:nvSpPr>
        <p:spPr>
          <a:xfrm>
            <a:off x="13874185" y="3631162"/>
            <a:ext cx="3971556" cy="3343929"/>
          </a:xfrm>
          <a:prstGeom prst="rect">
            <a:avLst/>
          </a:prstGeom>
        </p:spPr>
        <p:txBody>
          <a:bodyPr wrap="square" lIns="0" tIns="0" rIns="0" bIns="0" rtlCol="0" anchor="t">
            <a:spAutoFit/>
          </a:bodyPr>
          <a:lstStyle/>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“Silver Lining for Learning” weekly Webcast Show Season #5.</a:t>
            </a:r>
          </a:p>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Pilot test Microsoft Copilot.</a:t>
            </a:r>
          </a:p>
          <a:p>
            <a:pPr marL="342900" indent="-342900" algn="ctr">
              <a:lnSpc>
                <a:spcPts val="3299"/>
              </a:lnSpc>
              <a:buFont typeface="Arial" panose="020B0604020202020204" pitchFamily="34" charset="0"/>
              <a:buChar char="•"/>
            </a:pPr>
            <a:r>
              <a:rPr lang="en-US" sz="2200" spc="109" dirty="0">
                <a:solidFill>
                  <a:srgbClr val="FFFFFF"/>
                </a:solidFill>
                <a:latin typeface="Arial" pitchFamily="34" charset="0"/>
              </a:rPr>
              <a:t>Expanded Generative AI Pedagogical Experimentation.</a:t>
            </a:r>
          </a:p>
        </p:txBody>
      </p:sp>
    </p:spTree>
    <p:extLst>
      <p:ext uri="{BB962C8B-B14F-4D97-AF65-F5344CB8AC3E}">
        <p14:creationId xmlns:p14="http://schemas.microsoft.com/office/powerpoint/2010/main" val="739012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16581</TotalTime>
  <Words>1826</Words>
  <Application>Microsoft Office PowerPoint</Application>
  <PresentationFormat>Custom</PresentationFormat>
  <Paragraphs>174</Paragraphs>
  <Slides>20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Tahoma</vt:lpstr>
      <vt:lpstr>Arial Black</vt:lpstr>
      <vt:lpstr>Calibri</vt:lpstr>
      <vt:lpstr>Arimo</vt:lpstr>
      <vt:lpstr>Aileron Regular Bold</vt:lpstr>
      <vt:lpstr>Arial Rounded MT Bold</vt:lpstr>
      <vt:lpstr>Arial</vt:lpstr>
      <vt:lpstr>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Sample Technology Projects (1986-2024)</vt:lpstr>
      <vt:lpstr>1988-1989 Dissertation Project Co-developed and tested a keystroke mapping system and computer prompting system in WordPerfect (with Tom Reynolds, UW Madison) (10 minute Video demo). </vt:lpstr>
      <vt:lpstr>1990-1992 Project YES: Youth Enrichment Services Co-Founded the James Paige Learning Center and associated computer lab for at-risk youth in Wheeling, WV (2 minute news Video and interview) </vt:lpstr>
      <vt:lpstr>1994-1995 (Co-designed with Dr. Ken Hay, IUPUI) Project Blue Skies/Indiana Weather Project (IWA) for meteorology with kids in rural, urban, and suburban Indiana schools investigate meteorology via the Web (and Chris Wright from WISH-TV) with IU InterCampus Research Grant. (15 minute Video demo)</vt:lpstr>
      <vt:lpstr>1998-2003 (co-designed with Dr. Lee Ehman, C&amp;I Dept.) TICKIT (Teacher Institute for Curriculum Knowledge about the Integration of Technology in south and central rural Indiana schools) </vt:lpstr>
      <vt:lpstr>2020-2024 (Co-Host, Silver Lining for Learning Webcast Initiative) (Weekly Webcast show: New Educational Models and Ideas: 181 Episodes to Date) https://silverliningforlearning.org/  https://silverliningforlearning.org/episodes/  </vt:lpstr>
      <vt:lpstr>2020-2022 Researching Adolescent Youth  Self-Directed Learning (SDL) from MOOCs in Nepal</vt:lpstr>
      <vt:lpstr>Sample Global Webinars on Learning Technology and Teaching Online</vt:lpstr>
      <vt:lpstr>May 27, 2020 (sample Webinar) Webinar by Curt Bonk and Meina Zhu on "Research Issues and Findings of MOOCs: Leading to Better Design Practices" for the Commonwealth of Learning (COL), Vancouver, BC, Canada (99 participants from seven countries, e.g., Bangladesh, Canada, India, Japan, Malaysia, Trinidad, and Tobago, and USA).  https://youtu.be/kmsWZi3vyrg</vt:lpstr>
      <vt:lpstr>June 29, 2020 (sample Global Webinar) Webinar in Zoom to 346 people from 60+ counties (650 signed up) Topic: “How to Motivate and Retain Learners Online.” Featured free webinar for Contact North, Ontario, Canada.  Available: https://youtu.be/1uMc7pOO2to</vt:lpstr>
      <vt:lpstr>February 8, 2024 (sample Global Webinar) Webinar in Zoom to 144 people from 35 counties (307 signed up) Topic: “How Faculty can Harness Generative AI for Enhanced Learning.” Featured free webinar for Contact North, Ontario, Canada.  Available (Video: 1:11:50): https://youtu.be/vaJm_6l9nqU   Slides: https://www.trainingshare.com/workshop.php#cncd2023  Abstract: https://teachonline.ca/webinar/how-faculty-can-harness-generative-ai-enhanced-learning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Untitled Design</dc:title>
  <dc:creator>cjbonk</dc:creator>
  <cp:lastModifiedBy>Bonk, Curtis Jay</cp:lastModifiedBy>
  <cp:revision>59</cp:revision>
  <dcterms:created xsi:type="dcterms:W3CDTF">2006-08-16T00:00:00Z</dcterms:created>
  <dcterms:modified xsi:type="dcterms:W3CDTF">2024-02-18T02:37:27Z</dcterms:modified>
  <dc:identifier>DAEB5J1IbfI</dc:identifier>
</cp:coreProperties>
</file>